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71" r:id="rId13"/>
    <p:sldId id="267" r:id="rId14"/>
    <p:sldId id="268" r:id="rId15"/>
    <p:sldId id="269" r:id="rId16"/>
  </p:sldIdLst>
  <p:sldSz cx="9144000" cy="6858000" type="screen4x3"/>
  <p:notesSz cx="9144000" cy="6858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6416" autoAdjust="0"/>
  </p:normalViewPr>
  <p:slideViewPr>
    <p:cSldViewPr>
      <p:cViewPr>
        <p:scale>
          <a:sx n="76" d="100"/>
          <a:sy n="76" d="100"/>
        </p:scale>
        <p:origin x="-1212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1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0150" y="147955"/>
            <a:ext cx="7143699" cy="13677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1">
                <a:solidFill>
                  <a:srgbClr val="FFC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46303" y="2016378"/>
            <a:ext cx="8074659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6.png"/><Relationship Id="rId7" Type="http://schemas.openxmlformats.org/officeDocument/2006/relationships/image" Target="../media/image13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2.png"/><Relationship Id="rId4" Type="http://schemas.openxmlformats.org/officeDocument/2006/relationships/image" Target="../media/image37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t.kraeva@abv.b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bg-BG" dirty="0" smtClean="0">
              <a:ln w="12700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69794" y="304800"/>
            <a:ext cx="4804410" cy="61677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sz="4000" b="0" spc="-5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ПРОФЕСИ</a:t>
            </a:r>
            <a:r>
              <a:rPr sz="4000" b="0" spc="-20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О</a:t>
            </a:r>
            <a:r>
              <a:rPr sz="4000" b="0" spc="-10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НАЛ</a:t>
            </a:r>
            <a:r>
              <a:rPr sz="4000" b="0" spc="-25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Н</a:t>
            </a:r>
            <a:r>
              <a:rPr sz="4000" b="0" spc="-5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О </a:t>
            </a:r>
            <a:r>
              <a:rPr sz="4000" b="0" i="1" spc="-5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 </a:t>
            </a:r>
            <a:r>
              <a:rPr sz="4000" b="0" i="1" spc="-10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ПОРТФОЛИО  </a:t>
            </a:r>
            <a:r>
              <a:rPr sz="4000" b="0" i="1" spc="-1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НА</a:t>
            </a:r>
            <a:r>
              <a:rPr sz="4000" b="0" i="1" spc="-2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 </a:t>
            </a:r>
            <a:r>
              <a:rPr sz="4000" b="0" i="1" spc="-10" smtClean="0">
                <a:solidFill>
                  <a:srgbClr val="00AF50"/>
                </a:solidFill>
                <a:effectLst/>
                <a:latin typeface="Arial"/>
                <a:cs typeface="Arial"/>
              </a:rPr>
              <a:t>УЧИТЕЛЯ</a:t>
            </a:r>
            <a:r>
              <a:rPr lang="bg-BG" sz="4000" b="0" i="1" spc="-10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  <a:t/>
            </a:r>
            <a:br>
              <a:rPr lang="bg-BG" sz="4000" b="0" i="1" spc="-10" dirty="0" smtClean="0">
                <a:solidFill>
                  <a:srgbClr val="00AF50"/>
                </a:solidFill>
                <a:effectLst/>
                <a:latin typeface="Arial"/>
                <a:cs typeface="Arial"/>
              </a:rPr>
            </a:br>
            <a:r>
              <a:rPr lang="bg-BG" sz="4000" b="0" spc="-10" dirty="0" smtClean="0">
                <a:solidFill>
                  <a:srgbClr val="00AF50"/>
                </a:solidFill>
              </a:rPr>
              <a:t/>
            </a:r>
            <a:br>
              <a:rPr lang="bg-BG" sz="4000" b="0" spc="-10" dirty="0" smtClean="0">
                <a:solidFill>
                  <a:srgbClr val="00AF50"/>
                </a:solidFill>
              </a:rPr>
            </a:br>
            <a:r>
              <a:rPr lang="bg-BG" sz="2400" b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Станка</a:t>
            </a:r>
            <a: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Генова Краева</a:t>
            </a:r>
            <a:b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Старши учител </a:t>
            </a:r>
            <a:b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Начално училище   </a:t>
            </a:r>
            <a:b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”Св. Св. Кирил и Методий” </a:t>
            </a:r>
            <a:b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гр. Тополовград</a:t>
            </a:r>
            <a:br>
              <a:rPr lang="bg-BG" sz="2400" b="0" dirty="0" smtClean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bg-BG" sz="4000" b="0" spc="-10" dirty="0" smtClean="0">
                <a:solidFill>
                  <a:srgbClr val="00AF50"/>
                </a:solidFill>
              </a:rPr>
              <a:t/>
            </a:r>
            <a:br>
              <a:rPr lang="bg-BG" sz="4000" b="0" spc="-10" dirty="0" smtClean="0">
                <a:solidFill>
                  <a:srgbClr val="00AF50"/>
                </a:solidFill>
              </a:rPr>
            </a:br>
            <a:r>
              <a:rPr lang="bg-BG" sz="4000" b="0" spc="-10" dirty="0" smtClean="0">
                <a:solidFill>
                  <a:srgbClr val="00AF50"/>
                </a:solidFill>
              </a:rPr>
              <a:t/>
            </a:r>
            <a:br>
              <a:rPr lang="bg-BG" sz="4000" b="0" spc="-10" dirty="0" smtClean="0">
                <a:solidFill>
                  <a:srgbClr val="00AF50"/>
                </a:solidFill>
              </a:rPr>
            </a:br>
            <a:endParaRPr sz="4000" dirty="0">
              <a:effectLst/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52600" y="2151584"/>
            <a:ext cx="535229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5"/>
              </a:spcBef>
            </a:pPr>
            <a:endParaRPr sz="3200" dirty="0">
              <a:solidFill>
                <a:srgbClr val="FFC000"/>
              </a:solidFill>
              <a:latin typeface="Liberation Sans Narrow"/>
              <a:cs typeface="Liberation Sans Narrow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67711" y="5145023"/>
            <a:ext cx="4648199" cy="17129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40708" y="3258311"/>
            <a:ext cx="5003291" cy="35996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36726" y="25400"/>
            <a:ext cx="79832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lang="bg-BG" sz="2400" i="1" dirty="0" smtClean="0">
                <a:latin typeface="Arial"/>
                <a:cs typeface="Arial"/>
              </a:rPr>
              <a:t>   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Правоъгълник 3"/>
          <p:cNvSpPr/>
          <p:nvPr/>
        </p:nvSpPr>
        <p:spPr>
          <a:xfrm>
            <a:off x="1357290" y="357166"/>
            <a:ext cx="73581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bg-BG" sz="2400" dirty="0"/>
          </a:p>
        </p:txBody>
      </p:sp>
      <p:sp>
        <p:nvSpPr>
          <p:cNvPr id="5" name="Правоъгълник 4"/>
          <p:cNvSpPr/>
          <p:nvPr/>
        </p:nvSpPr>
        <p:spPr>
          <a:xfrm>
            <a:off x="799300" y="285728"/>
            <a:ext cx="754539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g-BG" sz="3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Методи на преподаване</a:t>
            </a:r>
            <a:endParaRPr lang="bg-BG" sz="3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3253177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bg-BG" dirty="0"/>
          </a:p>
        </p:txBody>
      </p:sp>
      <p:sp>
        <p:nvSpPr>
          <p:cNvPr id="7" name="Правоъгълник 6"/>
          <p:cNvSpPr/>
          <p:nvPr/>
        </p:nvSpPr>
        <p:spPr>
          <a:xfrm>
            <a:off x="1285852" y="1071546"/>
            <a:ext cx="721523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dirty="0" smtClean="0"/>
              <a:t>*Старая  се да имам съвременен подход на комуникация.</a:t>
            </a:r>
          </a:p>
          <a:p>
            <a:r>
              <a:rPr lang="bg-BG" dirty="0" smtClean="0"/>
              <a:t>*В центъра на УВП поставям ученика с неговата познавателна</a:t>
            </a:r>
            <a:r>
              <a:rPr lang="en-GB" dirty="0" smtClean="0"/>
              <a:t>,</a:t>
            </a:r>
            <a:r>
              <a:rPr lang="bg-BG" dirty="0" smtClean="0"/>
              <a:t> емоционална и творческа дейност</a:t>
            </a:r>
            <a:r>
              <a:rPr lang="en-GB" dirty="0" smtClean="0"/>
              <a:t>:</a:t>
            </a:r>
            <a:r>
              <a:rPr lang="bg-BG" dirty="0" smtClean="0"/>
              <a:t> да решава проблеми</a:t>
            </a:r>
            <a:r>
              <a:rPr lang="en-GB" dirty="0" smtClean="0"/>
              <a:t>,</a:t>
            </a:r>
            <a:r>
              <a:rPr lang="bg-BG" dirty="0" smtClean="0"/>
              <a:t> да твори</a:t>
            </a:r>
            <a:r>
              <a:rPr lang="en-GB" dirty="0" smtClean="0"/>
              <a:t>,</a:t>
            </a:r>
            <a:r>
              <a:rPr lang="bg-BG" dirty="0" smtClean="0"/>
              <a:t> да бъде самоуверен и да се учи от грешките си.</a:t>
            </a:r>
          </a:p>
          <a:p>
            <a:r>
              <a:rPr lang="bg-BG" dirty="0" smtClean="0"/>
              <a:t>*Използвам разнообразни методи на преподаване в зависимост от методичната единица и учебните програми.</a:t>
            </a:r>
          </a:p>
          <a:p>
            <a:r>
              <a:rPr lang="bg-BG" dirty="0" smtClean="0"/>
              <a:t>*Обогатявам учебния процес с интересни факти и занимателни елементи.</a:t>
            </a:r>
          </a:p>
          <a:p>
            <a:r>
              <a:rPr lang="bg-BG" dirty="0" smtClean="0"/>
              <a:t>*Формирам у учениците разбирането за </a:t>
            </a:r>
            <a:r>
              <a:rPr lang="bg-BG" dirty="0" smtClean="0"/>
              <a:t>ученето </a:t>
            </a:r>
            <a:endParaRPr lang="bg-BG" dirty="0" smtClean="0"/>
          </a:p>
          <a:p>
            <a:r>
              <a:rPr lang="bg-BG" dirty="0" smtClean="0"/>
              <a:t>като съзнателно усилие</a:t>
            </a:r>
            <a:r>
              <a:rPr lang="en-GB" dirty="0" smtClean="0"/>
              <a:t>,</a:t>
            </a:r>
            <a:r>
              <a:rPr lang="bg-BG" dirty="0" smtClean="0"/>
              <a:t> изискващо организираност</a:t>
            </a:r>
            <a:r>
              <a:rPr lang="en-GB" dirty="0" smtClean="0"/>
              <a:t>,</a:t>
            </a:r>
            <a:endParaRPr lang="bg-BG" dirty="0" smtClean="0"/>
          </a:p>
          <a:p>
            <a:r>
              <a:rPr lang="bg-BG" dirty="0" smtClean="0"/>
              <a:t> самодисциплина и самостоятелност.</a:t>
            </a:r>
          </a:p>
          <a:p>
            <a:r>
              <a:rPr lang="bg-BG" dirty="0" smtClean="0"/>
              <a:t>*Поощрявам и учениците</a:t>
            </a:r>
            <a:r>
              <a:rPr lang="en-GB" dirty="0" smtClean="0"/>
              <a:t>,</a:t>
            </a:r>
            <a:r>
              <a:rPr lang="bg-BG" dirty="0" smtClean="0"/>
              <a:t> които работят</a:t>
            </a:r>
          </a:p>
          <a:p>
            <a:r>
              <a:rPr lang="bg-BG" dirty="0" smtClean="0"/>
              <a:t> бавно и несигурно.</a:t>
            </a:r>
          </a:p>
          <a:p>
            <a:r>
              <a:rPr lang="bg-BG" dirty="0" smtClean="0"/>
              <a:t>*Ценя свободата на мислене</a:t>
            </a:r>
          </a:p>
          <a:p>
            <a:r>
              <a:rPr lang="bg-BG" dirty="0" smtClean="0"/>
              <a:t> и идеите на учениците.</a:t>
            </a:r>
            <a:endParaRPr lang="bg-BG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000150" y="147955"/>
            <a:ext cx="7143699" cy="1120805"/>
          </a:xfrm>
        </p:spPr>
        <p:txBody>
          <a:bodyPr/>
          <a:lstStyle/>
          <a:p>
            <a:pPr algn="ctr"/>
            <a:r>
              <a:rPr lang="bg-BG" sz="3600" dirty="0" smtClean="0"/>
              <a:t>Сертификати и Удостоверения</a:t>
            </a:r>
            <a:endParaRPr lang="bg-BG" sz="36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546303" y="1268760"/>
            <a:ext cx="8074659" cy="5400600"/>
          </a:xfrm>
        </p:spPr>
        <p:txBody>
          <a:bodyPr/>
          <a:lstStyle/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Удостоверение за завършено обучение “ Базови  и специфични компютърни умения на учители”</a:t>
            </a:r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Удостоверение за завършен курс по “Компютри”- Windows, Word, </a:t>
            </a:r>
            <a:r>
              <a:rPr lang="bg-BG" dirty="0" err="1" smtClean="0"/>
              <a:t>Exel</a:t>
            </a:r>
            <a:r>
              <a:rPr lang="bg-BG" dirty="0" smtClean="0"/>
              <a:t>, Internet</a:t>
            </a:r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Удостоверение за завършен курс “ Методика на обучението по безопасност на движението по пътищата”</a:t>
            </a:r>
          </a:p>
          <a:p>
            <a:pPr>
              <a:buFontTx/>
              <a:buChar char="-"/>
            </a:pPr>
            <a:endParaRPr lang="bg-BG" dirty="0" smtClean="0"/>
          </a:p>
          <a:p>
            <a:pPr>
              <a:buFontTx/>
              <a:buChar char="-"/>
            </a:pPr>
            <a:r>
              <a:rPr lang="bg-BG" dirty="0" smtClean="0"/>
              <a:t>Сертификат за завършен курс  “ Обучение на педагогически специалисти за превенция на училищното насилие, агресията и др. негативни прояви”</a:t>
            </a:r>
          </a:p>
          <a:p>
            <a:pPr>
              <a:buFontTx/>
              <a:buChar char="-"/>
            </a:pPr>
            <a:r>
              <a:rPr lang="bg-BG" dirty="0" smtClean="0"/>
              <a:t>Удостоверение за завършено семинарно обучение на тема „Създаване на учителско портфолио“</a:t>
            </a:r>
          </a:p>
          <a:p>
            <a:pPr>
              <a:buFontTx/>
              <a:buChar char="-"/>
            </a:pPr>
            <a:r>
              <a:rPr lang="bg-BG" dirty="0" smtClean="0"/>
              <a:t>-Удостоверение за завършен курс на обучение на тема „Организация на образователния процес“</a:t>
            </a:r>
          </a:p>
          <a:p>
            <a:pPr>
              <a:buFontTx/>
              <a:buChar char="-"/>
            </a:pPr>
            <a:r>
              <a:rPr lang="bg-BG" dirty="0" smtClean="0"/>
              <a:t>- Удостоверение за завършен курс на обучение на тема „Наставничеството в образователната среда“</a:t>
            </a:r>
          </a:p>
          <a:p>
            <a:pPr>
              <a:buFontTx/>
              <a:buChar char="-"/>
            </a:pPr>
            <a:endParaRPr lang="bg-BG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80920" cy="648072"/>
          </a:xfrm>
        </p:spPr>
        <p:txBody>
          <a:bodyPr/>
          <a:lstStyle/>
          <a:p>
            <a:r>
              <a:rPr lang="bg-BG" sz="3200" dirty="0" err="1" smtClean="0"/>
              <a:t>Сетификати</a:t>
            </a:r>
            <a:r>
              <a:rPr lang="bg-BG" sz="3200" dirty="0" smtClean="0"/>
              <a:t> и удостоверения</a:t>
            </a:r>
            <a:endParaRPr lang="bg-BG" sz="3200" dirty="0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074659" cy="7140997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ru-RU" dirty="0" smtClean="0"/>
              <a:t>Удостоверение </a:t>
            </a:r>
            <a:r>
              <a:rPr lang="ru-RU" dirty="0"/>
              <a:t>за </a:t>
            </a:r>
            <a:r>
              <a:rPr lang="ru-RU" dirty="0" err="1"/>
              <a:t>завършен</a:t>
            </a:r>
            <a:r>
              <a:rPr lang="ru-RU" dirty="0"/>
              <a:t> курс на обучение на тема </a:t>
            </a:r>
            <a:r>
              <a:rPr lang="ru-RU" dirty="0" smtClean="0"/>
              <a:t>«</a:t>
            </a:r>
            <a:r>
              <a:rPr lang="ru-RU" dirty="0" err="1" smtClean="0"/>
              <a:t>Наставничеството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/>
              <a:t>образователната</a:t>
            </a:r>
            <a:r>
              <a:rPr lang="ru-RU" dirty="0"/>
              <a:t> </a:t>
            </a:r>
            <a:r>
              <a:rPr lang="ru-RU" dirty="0" smtClean="0"/>
              <a:t>среда»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Удостоверение за </a:t>
            </a:r>
            <a:r>
              <a:rPr lang="ru-RU" dirty="0" err="1" smtClean="0"/>
              <a:t>завършено</a:t>
            </a:r>
            <a:r>
              <a:rPr lang="ru-RU" dirty="0" smtClean="0"/>
              <a:t> обучение на тема «</a:t>
            </a:r>
            <a:r>
              <a:rPr lang="ru-RU" dirty="0" err="1" smtClean="0"/>
              <a:t>Безопасност</a:t>
            </a:r>
            <a:r>
              <a:rPr lang="ru-RU" dirty="0" smtClean="0"/>
              <a:t> на </a:t>
            </a:r>
            <a:r>
              <a:rPr lang="ru-RU" dirty="0" err="1" smtClean="0"/>
              <a:t>движението</a:t>
            </a:r>
            <a:r>
              <a:rPr lang="ru-RU" dirty="0" smtClean="0"/>
              <a:t> по </a:t>
            </a:r>
            <a:r>
              <a:rPr lang="ru-RU" dirty="0" err="1" smtClean="0"/>
              <a:t>пътищата</a:t>
            </a:r>
            <a:r>
              <a:rPr lang="ru-RU" dirty="0" smtClean="0"/>
              <a:t>. Методика на </a:t>
            </a:r>
            <a:r>
              <a:rPr lang="ru-RU" dirty="0" err="1" smtClean="0"/>
              <a:t>обучението</a:t>
            </a:r>
            <a:r>
              <a:rPr lang="ru-RU" dirty="0" smtClean="0"/>
              <a:t>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Удостоверение за </a:t>
            </a:r>
            <a:r>
              <a:rPr lang="ru-RU" dirty="0" err="1" smtClean="0"/>
              <a:t>завършено</a:t>
            </a:r>
            <a:r>
              <a:rPr lang="ru-RU" dirty="0" smtClean="0"/>
              <a:t> обучение на тема «Работа с </a:t>
            </a:r>
            <a:r>
              <a:rPr lang="ru-RU" dirty="0" err="1" smtClean="0"/>
              <a:t>трудни</a:t>
            </a:r>
            <a:r>
              <a:rPr lang="ru-RU" dirty="0" smtClean="0"/>
              <a:t> родители»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Удостоверение за обучение на тема «</a:t>
            </a:r>
            <a:r>
              <a:rPr lang="ru-RU" dirty="0" err="1" smtClean="0"/>
              <a:t>Персонализирано</a:t>
            </a:r>
            <a:r>
              <a:rPr lang="ru-RU" dirty="0" smtClean="0"/>
              <a:t> обучение или как да </a:t>
            </a:r>
            <a:r>
              <a:rPr lang="ru-RU" dirty="0" err="1" smtClean="0"/>
              <a:t>развием</a:t>
            </a:r>
            <a:r>
              <a:rPr lang="ru-RU" dirty="0" smtClean="0"/>
              <a:t> и </a:t>
            </a:r>
            <a:r>
              <a:rPr lang="ru-RU" dirty="0" err="1" smtClean="0"/>
              <a:t>прилагаме</a:t>
            </a:r>
            <a:r>
              <a:rPr lang="ru-RU" dirty="0" smtClean="0"/>
              <a:t> </a:t>
            </a:r>
            <a:r>
              <a:rPr lang="ru-RU" dirty="0" err="1" smtClean="0"/>
              <a:t>ученико</a:t>
            </a:r>
            <a:r>
              <a:rPr lang="ru-RU" dirty="0" smtClean="0"/>
              <a:t>- </a:t>
            </a:r>
            <a:r>
              <a:rPr lang="ru-RU" dirty="0" err="1" smtClean="0"/>
              <a:t>центриран</a:t>
            </a:r>
            <a:r>
              <a:rPr lang="ru-RU" dirty="0" smtClean="0"/>
              <a:t> подход в </a:t>
            </a:r>
            <a:r>
              <a:rPr lang="ru-RU" dirty="0" err="1" smtClean="0"/>
              <a:t>преподаването</a:t>
            </a:r>
            <a:r>
              <a:rPr lang="ru-RU" dirty="0" smtClean="0"/>
              <a:t>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Удостоверение за </a:t>
            </a:r>
            <a:r>
              <a:rPr lang="ru-RU" dirty="0" err="1" smtClean="0"/>
              <a:t>завършен</a:t>
            </a:r>
            <a:r>
              <a:rPr lang="ru-RU" dirty="0" smtClean="0"/>
              <a:t> </a:t>
            </a:r>
            <a:r>
              <a:rPr lang="ru-RU" dirty="0" err="1" smtClean="0"/>
              <a:t>квалификационен</a:t>
            </a:r>
            <a:r>
              <a:rPr lang="ru-RU" dirty="0" smtClean="0"/>
              <a:t> курс на тема «</a:t>
            </a:r>
            <a:r>
              <a:rPr lang="ru-RU" dirty="0" err="1" smtClean="0"/>
              <a:t>Мотивацията</a:t>
            </a:r>
            <a:r>
              <a:rPr lang="ru-RU" dirty="0" smtClean="0"/>
              <a:t> в </a:t>
            </a:r>
            <a:r>
              <a:rPr lang="ru-RU" dirty="0" err="1" smtClean="0"/>
              <a:t>учебния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– техники и приложение. </a:t>
            </a:r>
            <a:r>
              <a:rPr lang="ru-RU" dirty="0" err="1" smtClean="0"/>
              <a:t>Бърнаут</a:t>
            </a:r>
            <a:r>
              <a:rPr lang="ru-RU" dirty="0" smtClean="0"/>
              <a:t>.»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r>
              <a:rPr lang="ru-RU" dirty="0" smtClean="0"/>
              <a:t>Удостоверение за </a:t>
            </a:r>
            <a:r>
              <a:rPr lang="ru-RU" dirty="0" err="1" smtClean="0"/>
              <a:t>завършено</a:t>
            </a:r>
            <a:r>
              <a:rPr lang="ru-RU" dirty="0" smtClean="0"/>
              <a:t> обучение по Проект «</a:t>
            </a:r>
            <a:r>
              <a:rPr lang="ru-RU" dirty="0" err="1" smtClean="0"/>
              <a:t>Подкрепа</a:t>
            </a:r>
            <a:r>
              <a:rPr lang="ru-RU" dirty="0" smtClean="0"/>
              <a:t> за успех» на тема «</a:t>
            </a:r>
            <a:r>
              <a:rPr lang="ru-RU" dirty="0" err="1" smtClean="0"/>
              <a:t>Прилагане</a:t>
            </a:r>
            <a:r>
              <a:rPr lang="ru-RU" dirty="0" smtClean="0"/>
              <a:t> на </a:t>
            </a:r>
            <a:r>
              <a:rPr lang="ru-RU" dirty="0" err="1" smtClean="0"/>
              <a:t>инструментариума</a:t>
            </a:r>
            <a:r>
              <a:rPr lang="ru-RU" dirty="0" smtClean="0"/>
              <a:t> за </a:t>
            </a:r>
            <a:r>
              <a:rPr lang="ru-RU" dirty="0" err="1" smtClean="0"/>
              <a:t>ранно</a:t>
            </a:r>
            <a:r>
              <a:rPr lang="ru-RU" dirty="0" smtClean="0"/>
              <a:t> </a:t>
            </a:r>
            <a:r>
              <a:rPr lang="ru-RU" dirty="0" err="1" smtClean="0"/>
              <a:t>идентифициране</a:t>
            </a:r>
            <a:r>
              <a:rPr lang="ru-RU" dirty="0" smtClean="0"/>
              <a:t> на </a:t>
            </a:r>
            <a:r>
              <a:rPr lang="ru-RU" dirty="0" err="1" smtClean="0"/>
              <a:t>ученици</a:t>
            </a:r>
            <a:r>
              <a:rPr lang="ru-RU" dirty="0" smtClean="0"/>
              <a:t> в риск от преждевременно </a:t>
            </a:r>
            <a:r>
              <a:rPr lang="ru-RU" dirty="0" err="1" smtClean="0"/>
              <a:t>напускане</a:t>
            </a:r>
            <a:r>
              <a:rPr lang="ru-RU" dirty="0" smtClean="0"/>
              <a:t> на </a:t>
            </a:r>
            <a:r>
              <a:rPr lang="ru-RU" dirty="0" err="1" smtClean="0"/>
              <a:t>образователната</a:t>
            </a:r>
            <a:r>
              <a:rPr lang="ru-RU" dirty="0" smtClean="0"/>
              <a:t> система и за </a:t>
            </a:r>
            <a:r>
              <a:rPr lang="ru-RU" dirty="0" err="1" smtClean="0"/>
              <a:t>диференциран</a:t>
            </a:r>
            <a:r>
              <a:rPr lang="ru-RU" dirty="0" smtClean="0"/>
              <a:t> подход при </a:t>
            </a:r>
            <a:r>
              <a:rPr lang="ru-RU" dirty="0" err="1" smtClean="0"/>
              <a:t>определяне</a:t>
            </a:r>
            <a:r>
              <a:rPr lang="ru-RU" dirty="0" smtClean="0"/>
              <a:t> на </a:t>
            </a:r>
            <a:r>
              <a:rPr lang="ru-RU" dirty="0" err="1" smtClean="0"/>
              <a:t>потребностите</a:t>
            </a:r>
            <a:r>
              <a:rPr lang="ru-RU" dirty="0" smtClean="0"/>
              <a:t> им от </a:t>
            </a:r>
            <a:r>
              <a:rPr lang="ru-RU" dirty="0" err="1" smtClean="0"/>
              <a:t>предоставяне</a:t>
            </a:r>
            <a:r>
              <a:rPr lang="ru-RU" dirty="0" smtClean="0"/>
              <a:t> на </a:t>
            </a:r>
            <a:r>
              <a:rPr lang="ru-RU" dirty="0" err="1" smtClean="0"/>
              <a:t>индивидуална</a:t>
            </a:r>
            <a:r>
              <a:rPr lang="ru-RU" dirty="0" smtClean="0"/>
              <a:t> </a:t>
            </a:r>
            <a:r>
              <a:rPr lang="ru-RU" dirty="0" err="1" smtClean="0"/>
              <a:t>подкрепа</a:t>
            </a:r>
            <a:r>
              <a:rPr lang="ru-RU" dirty="0" smtClean="0"/>
              <a:t>»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494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нтейнер за съдържание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7" y="1214421"/>
            <a:ext cx="4071965" cy="4024329"/>
          </a:xfrm>
          <a:prstGeom prst="rect">
            <a:avLst/>
          </a:prstGeom>
        </p:spPr>
      </p:pic>
      <p:sp>
        <p:nvSpPr>
          <p:cNvPr id="3" name="Правоъгълник 2"/>
          <p:cNvSpPr/>
          <p:nvPr/>
        </p:nvSpPr>
        <p:spPr>
          <a:xfrm>
            <a:off x="1643042" y="2500306"/>
            <a:ext cx="2571768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g-BG" dirty="0" smtClean="0"/>
              <a:t>НАЧАЛНО УЧИЛИЩЕ</a:t>
            </a:r>
          </a:p>
          <a:p>
            <a:pPr algn="ctr"/>
            <a:r>
              <a:rPr lang="bg-BG" dirty="0" smtClean="0"/>
              <a:t>“Св.</a:t>
            </a:r>
            <a:r>
              <a:rPr lang="bg-BG" dirty="0" err="1" smtClean="0"/>
              <a:t>Св</a:t>
            </a:r>
            <a:r>
              <a:rPr lang="bg-BG" dirty="0" smtClean="0"/>
              <a:t>.Кирил и Методий</a:t>
            </a:r>
            <a:r>
              <a:rPr lang="en-GB" dirty="0" smtClean="0"/>
              <a:t>’’</a:t>
            </a:r>
            <a:endParaRPr lang="bg-BG" dirty="0" smtClean="0"/>
          </a:p>
          <a:p>
            <a:pPr algn="ctr"/>
            <a:r>
              <a:rPr lang="bg-BG" dirty="0" smtClean="0"/>
              <a:t>гр.Тополовград</a:t>
            </a:r>
            <a:r>
              <a:rPr lang="en-GB" dirty="0" smtClean="0"/>
              <a:t>,</a:t>
            </a:r>
          </a:p>
          <a:p>
            <a:pPr algn="ctr"/>
            <a:r>
              <a:rPr lang="bg-BG" dirty="0" smtClean="0"/>
              <a:t>общ. Тополовград</a:t>
            </a:r>
            <a:r>
              <a:rPr lang="en-GB" dirty="0" smtClean="0"/>
              <a:t>,</a:t>
            </a:r>
          </a:p>
          <a:p>
            <a:pPr algn="ctr"/>
            <a:r>
              <a:rPr lang="bg-BG" dirty="0" err="1" smtClean="0"/>
              <a:t>обл</a:t>
            </a:r>
            <a:r>
              <a:rPr lang="bg-BG" dirty="0" smtClean="0"/>
              <a:t>. Хасково</a:t>
            </a:r>
            <a:endParaRPr lang="bg-BG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82852" y="335279"/>
            <a:ext cx="6214872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15464" y="483234"/>
            <a:ext cx="551243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Снимков</a:t>
            </a:r>
            <a:r>
              <a:rPr spc="-85" dirty="0"/>
              <a:t> </a:t>
            </a:r>
            <a:r>
              <a:rPr dirty="0"/>
              <a:t>материал</a:t>
            </a:r>
          </a:p>
        </p:txBody>
      </p:sp>
      <p:sp>
        <p:nvSpPr>
          <p:cNvPr id="4" name="object 4"/>
          <p:cNvSpPr/>
          <p:nvPr/>
        </p:nvSpPr>
        <p:spPr>
          <a:xfrm>
            <a:off x="142844" y="1428736"/>
            <a:ext cx="3962400" cy="2880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2409" y="1465325"/>
            <a:ext cx="3817620" cy="2735580"/>
          </a:xfrm>
          <a:custGeom>
            <a:avLst/>
            <a:gdLst/>
            <a:ahLst/>
            <a:cxnLst/>
            <a:rect l="l" t="t" r="r" b="b"/>
            <a:pathLst>
              <a:path w="3817620" h="2735579">
                <a:moveTo>
                  <a:pt x="0" y="2735580"/>
                </a:moveTo>
                <a:lnTo>
                  <a:pt x="3817620" y="2735580"/>
                </a:lnTo>
                <a:lnTo>
                  <a:pt x="3817620" y="0"/>
                </a:lnTo>
                <a:lnTo>
                  <a:pt x="0" y="0"/>
                </a:lnTo>
                <a:lnTo>
                  <a:pt x="0" y="2735580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36364" y="2212848"/>
            <a:ext cx="4611623" cy="3505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481321" y="2257805"/>
            <a:ext cx="4467225" cy="3360420"/>
          </a:xfrm>
          <a:custGeom>
            <a:avLst/>
            <a:gdLst/>
            <a:ahLst/>
            <a:cxnLst/>
            <a:rect l="l" t="t" r="r" b="b"/>
            <a:pathLst>
              <a:path w="4467225" h="3360420">
                <a:moveTo>
                  <a:pt x="0" y="3360420"/>
                </a:moveTo>
                <a:lnTo>
                  <a:pt x="4466844" y="3360420"/>
                </a:lnTo>
                <a:lnTo>
                  <a:pt x="4466844" y="0"/>
                </a:lnTo>
                <a:lnTo>
                  <a:pt x="0" y="0"/>
                </a:lnTo>
                <a:lnTo>
                  <a:pt x="0" y="3360420"/>
                </a:lnTo>
                <a:close/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5487" y="4300728"/>
            <a:ext cx="3669791" cy="239725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20445" y="4345685"/>
            <a:ext cx="3525520" cy="2252980"/>
          </a:xfrm>
          <a:custGeom>
            <a:avLst/>
            <a:gdLst/>
            <a:ahLst/>
            <a:cxnLst/>
            <a:rect l="l" t="t" r="r" b="b"/>
            <a:pathLst>
              <a:path w="3525520" h="2252979">
                <a:moveTo>
                  <a:pt x="0" y="2252472"/>
                </a:moveTo>
                <a:lnTo>
                  <a:pt x="3525012" y="2252472"/>
                </a:lnTo>
                <a:lnTo>
                  <a:pt x="3525012" y="0"/>
                </a:lnTo>
                <a:lnTo>
                  <a:pt x="0" y="0"/>
                </a:lnTo>
                <a:lnTo>
                  <a:pt x="0" y="2252472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ASROCK\Downloads\28944902_1749170368475602_1561913605_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2" y="2285992"/>
            <a:ext cx="4357718" cy="3286148"/>
          </a:xfrm>
          <a:prstGeom prst="rect">
            <a:avLst/>
          </a:prstGeom>
          <a:noFill/>
        </p:spPr>
      </p:pic>
      <p:pic>
        <p:nvPicPr>
          <p:cNvPr id="1027" name="Picture 3" descr="C:\Users\ASROCK\Downloads\18738970_1514488385267977_5239924359858779448_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5720" y="1500174"/>
            <a:ext cx="3714776" cy="2643206"/>
          </a:xfrm>
          <a:prstGeom prst="rect">
            <a:avLst/>
          </a:prstGeom>
          <a:noFill/>
        </p:spPr>
      </p:pic>
      <p:pic>
        <p:nvPicPr>
          <p:cNvPr id="1028" name="Picture 4" descr="C:\Users\ASROCK\Downloads\18766816_1443572402368366_9210616252128457539_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4357694"/>
            <a:ext cx="3429024" cy="2214578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35863" y="220978"/>
            <a:ext cx="3777996" cy="44224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80822" y="265938"/>
            <a:ext cx="3633470" cy="1752600"/>
          </a:xfrm>
          <a:custGeom>
            <a:avLst/>
            <a:gdLst/>
            <a:ahLst/>
            <a:cxnLst/>
            <a:rect l="l" t="t" r="r" b="b"/>
            <a:pathLst>
              <a:path w="3633470" h="1752600">
                <a:moveTo>
                  <a:pt x="0" y="1752599"/>
                </a:moveTo>
                <a:lnTo>
                  <a:pt x="3633216" y="1752599"/>
                </a:lnTo>
                <a:lnTo>
                  <a:pt x="3633216" y="0"/>
                </a:lnTo>
                <a:lnTo>
                  <a:pt x="0" y="0"/>
                </a:lnTo>
                <a:lnTo>
                  <a:pt x="0" y="1752599"/>
                </a:lnTo>
                <a:close/>
              </a:path>
            </a:pathLst>
          </a:custGeom>
          <a:ln w="381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864608" y="150876"/>
            <a:ext cx="3755136" cy="21823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909565" y="195834"/>
            <a:ext cx="3610610" cy="2037714"/>
          </a:xfrm>
          <a:custGeom>
            <a:avLst/>
            <a:gdLst/>
            <a:ahLst/>
            <a:cxnLst/>
            <a:rect l="l" t="t" r="r" b="b"/>
            <a:pathLst>
              <a:path w="3610609" h="2037714">
                <a:moveTo>
                  <a:pt x="0" y="2037587"/>
                </a:moveTo>
                <a:lnTo>
                  <a:pt x="3610355" y="2037587"/>
                </a:lnTo>
                <a:lnTo>
                  <a:pt x="3610355" y="0"/>
                </a:lnTo>
                <a:lnTo>
                  <a:pt x="0" y="0"/>
                </a:lnTo>
                <a:lnTo>
                  <a:pt x="0" y="2037587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4236" y="2221992"/>
            <a:ext cx="3898391" cy="23972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9194" y="2266950"/>
            <a:ext cx="3754120" cy="2252980"/>
          </a:xfrm>
          <a:custGeom>
            <a:avLst/>
            <a:gdLst/>
            <a:ahLst/>
            <a:cxnLst/>
            <a:rect l="l" t="t" r="r" b="b"/>
            <a:pathLst>
              <a:path w="3754120" h="2252979">
                <a:moveTo>
                  <a:pt x="0" y="2252472"/>
                </a:moveTo>
                <a:lnTo>
                  <a:pt x="3753611" y="2252472"/>
                </a:lnTo>
                <a:lnTo>
                  <a:pt x="3753611" y="0"/>
                </a:lnTo>
                <a:lnTo>
                  <a:pt x="0" y="0"/>
                </a:lnTo>
                <a:lnTo>
                  <a:pt x="0" y="2252472"/>
                </a:lnTo>
                <a:close/>
              </a:path>
            </a:pathLst>
          </a:custGeom>
          <a:ln w="38100"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864608" y="2293620"/>
            <a:ext cx="3826764" cy="220065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09565" y="2338577"/>
            <a:ext cx="3682365" cy="2056130"/>
          </a:xfrm>
          <a:custGeom>
            <a:avLst/>
            <a:gdLst/>
            <a:ahLst/>
            <a:cxnLst/>
            <a:rect l="l" t="t" r="r" b="b"/>
            <a:pathLst>
              <a:path w="3682365" h="2056129">
                <a:moveTo>
                  <a:pt x="0" y="2055876"/>
                </a:moveTo>
                <a:lnTo>
                  <a:pt x="3681984" y="2055876"/>
                </a:lnTo>
                <a:lnTo>
                  <a:pt x="3681984" y="0"/>
                </a:lnTo>
                <a:lnTo>
                  <a:pt x="0" y="0"/>
                </a:lnTo>
                <a:lnTo>
                  <a:pt x="0" y="2055876"/>
                </a:lnTo>
                <a:close/>
              </a:path>
            </a:pathLst>
          </a:custGeom>
          <a:ln w="3809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36748" y="4556758"/>
            <a:ext cx="3540252" cy="230124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81705" y="4601716"/>
            <a:ext cx="3395979" cy="2256790"/>
          </a:xfrm>
          <a:custGeom>
            <a:avLst/>
            <a:gdLst/>
            <a:ahLst/>
            <a:cxnLst/>
            <a:rect l="l" t="t" r="r" b="b"/>
            <a:pathLst>
              <a:path w="3395979" h="2256790">
                <a:moveTo>
                  <a:pt x="3395472" y="2256280"/>
                </a:moveTo>
                <a:lnTo>
                  <a:pt x="3395472" y="0"/>
                </a:lnTo>
                <a:lnTo>
                  <a:pt x="0" y="0"/>
                </a:lnTo>
                <a:lnTo>
                  <a:pt x="0" y="2256280"/>
                </a:lnTo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ASROCK\Downloads\14330068_1491635330862918_6287163820949377577_n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285728"/>
            <a:ext cx="3857652" cy="6143668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08" y="285729"/>
            <a:ext cx="3682364" cy="194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56758"/>
            <a:ext cx="4176464" cy="2301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6808" y="2293112"/>
            <a:ext cx="3672157" cy="2200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91484" y="0"/>
            <a:ext cx="2951988" cy="36103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88820" y="2855976"/>
            <a:ext cx="1191768" cy="78943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11195" y="2855976"/>
            <a:ext cx="6301739" cy="7894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07464" y="3282696"/>
            <a:ext cx="7336536" cy="78943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4976" y="3709415"/>
            <a:ext cx="6051804" cy="7894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970020" y="4136135"/>
            <a:ext cx="2674620" cy="78943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75247" y="4136135"/>
            <a:ext cx="752855" cy="78943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2015744" y="2949701"/>
            <a:ext cx="6851650" cy="20396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0160" indent="-7620" algn="ctr">
              <a:lnSpc>
                <a:spcPct val="100000"/>
              </a:lnSpc>
              <a:spcBef>
                <a:spcPts val="95"/>
              </a:spcBef>
            </a:pPr>
            <a:r>
              <a:rPr sz="2800" b="1" i="1" spc="-5" dirty="0">
                <a:solidFill>
                  <a:srgbClr val="FFC000"/>
                </a:solidFill>
                <a:latin typeface="Arial"/>
                <a:cs typeface="Arial"/>
              </a:rPr>
              <a:t>‘’За да </a:t>
            </a:r>
            <a:r>
              <a:rPr sz="2800" b="1" i="1" spc="-35" dirty="0">
                <a:solidFill>
                  <a:srgbClr val="FFC000"/>
                </a:solidFill>
                <a:latin typeface="Arial"/>
                <a:cs typeface="Arial"/>
              </a:rPr>
              <a:t>бъдеш </a:t>
            </a:r>
            <a:r>
              <a:rPr sz="2800" b="1" i="1" spc="-40" dirty="0">
                <a:solidFill>
                  <a:srgbClr val="FFC000"/>
                </a:solidFill>
                <a:latin typeface="Arial"/>
                <a:cs typeface="Arial"/>
              </a:rPr>
              <a:t>добър </a:t>
            </a:r>
            <a:r>
              <a:rPr sz="2800" b="1" i="1" spc="-10" dirty="0">
                <a:solidFill>
                  <a:srgbClr val="FFC000"/>
                </a:solidFill>
                <a:latin typeface="Arial"/>
                <a:cs typeface="Arial"/>
              </a:rPr>
              <a:t>преподавател,  </a:t>
            </a:r>
            <a:r>
              <a:rPr sz="2800" b="1" i="1" spc="-15" dirty="0">
                <a:solidFill>
                  <a:srgbClr val="FFC000"/>
                </a:solidFill>
                <a:latin typeface="Arial"/>
                <a:cs typeface="Arial"/>
              </a:rPr>
              <a:t>необходимо </a:t>
            </a:r>
            <a:r>
              <a:rPr sz="2800" b="1" i="1" spc="-5" dirty="0">
                <a:solidFill>
                  <a:srgbClr val="FFC000"/>
                </a:solidFill>
                <a:latin typeface="Arial"/>
                <a:cs typeface="Arial"/>
              </a:rPr>
              <a:t>е да обичаш </a:t>
            </a:r>
            <a:r>
              <a:rPr sz="2800" b="1" i="1" spc="-20" dirty="0">
                <a:solidFill>
                  <a:srgbClr val="FFC000"/>
                </a:solidFill>
                <a:latin typeface="Arial"/>
                <a:cs typeface="Arial"/>
              </a:rPr>
              <a:t>това, </a:t>
            </a:r>
            <a:r>
              <a:rPr sz="2800" b="1" i="1" spc="-10" dirty="0">
                <a:solidFill>
                  <a:srgbClr val="FFC000"/>
                </a:solidFill>
                <a:latin typeface="Arial"/>
                <a:cs typeface="Arial"/>
              </a:rPr>
              <a:t>което  преподаваш, </a:t>
            </a:r>
            <a:r>
              <a:rPr sz="2800" b="1" i="1" spc="-5" dirty="0">
                <a:solidFill>
                  <a:srgbClr val="FFC000"/>
                </a:solidFill>
                <a:latin typeface="Arial"/>
                <a:cs typeface="Arial"/>
              </a:rPr>
              <a:t>и </a:t>
            </a:r>
            <a:r>
              <a:rPr sz="2800" b="1" i="1" spc="-15" dirty="0">
                <a:solidFill>
                  <a:srgbClr val="FFC000"/>
                </a:solidFill>
                <a:latin typeface="Arial"/>
                <a:cs typeface="Arial"/>
              </a:rPr>
              <a:t>тези, </a:t>
            </a:r>
            <a:r>
              <a:rPr sz="2800" b="1" i="1" spc="-5" dirty="0">
                <a:solidFill>
                  <a:srgbClr val="FFC000"/>
                </a:solidFill>
                <a:latin typeface="Arial"/>
                <a:cs typeface="Arial"/>
              </a:rPr>
              <a:t>на</a:t>
            </a:r>
            <a:r>
              <a:rPr sz="2800" b="1" i="1" spc="25" dirty="0">
                <a:solidFill>
                  <a:srgbClr val="FFC000"/>
                </a:solidFill>
                <a:latin typeface="Arial"/>
                <a:cs typeface="Arial"/>
              </a:rPr>
              <a:t> </a:t>
            </a:r>
            <a:r>
              <a:rPr sz="2800" b="1" i="1" spc="-15" dirty="0">
                <a:solidFill>
                  <a:srgbClr val="FFC000"/>
                </a:solidFill>
                <a:latin typeface="Arial"/>
                <a:cs typeface="Arial"/>
              </a:rPr>
              <a:t>които</a:t>
            </a:r>
            <a:endParaRPr sz="2800">
              <a:latin typeface="Arial"/>
              <a:cs typeface="Arial"/>
            </a:endParaRPr>
          </a:p>
          <a:p>
            <a:pPr marR="3175" algn="ctr">
              <a:lnSpc>
                <a:spcPct val="100000"/>
              </a:lnSpc>
            </a:pPr>
            <a:r>
              <a:rPr sz="2800" b="1" i="1" spc="-20" dirty="0">
                <a:solidFill>
                  <a:srgbClr val="FFC000"/>
                </a:solidFill>
                <a:latin typeface="Arial"/>
                <a:cs typeface="Arial"/>
              </a:rPr>
              <a:t>преподаваш.’’</a:t>
            </a:r>
            <a:endParaRPr sz="2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20"/>
              </a:spcBef>
            </a:pPr>
            <a:r>
              <a:rPr sz="2000" b="1" i="1" spc="-5" dirty="0">
                <a:solidFill>
                  <a:srgbClr val="92D050"/>
                </a:solidFill>
                <a:latin typeface="Arial"/>
                <a:cs typeface="Arial"/>
              </a:rPr>
              <a:t>В. </a:t>
            </a:r>
            <a:r>
              <a:rPr sz="2000" b="1" i="1" dirty="0">
                <a:solidFill>
                  <a:srgbClr val="92D050"/>
                </a:solidFill>
                <a:latin typeface="Arial"/>
                <a:cs typeface="Arial"/>
              </a:rPr>
              <a:t>О.</a:t>
            </a:r>
            <a:r>
              <a:rPr sz="2000" b="1" i="1" spc="-105" dirty="0">
                <a:solidFill>
                  <a:srgbClr val="92D050"/>
                </a:solidFill>
                <a:latin typeface="Arial"/>
                <a:cs typeface="Arial"/>
              </a:rPr>
              <a:t> </a:t>
            </a:r>
            <a:r>
              <a:rPr sz="2000" b="1" i="1" spc="-20" dirty="0">
                <a:solidFill>
                  <a:srgbClr val="92D050"/>
                </a:solidFill>
                <a:latin typeface="Arial"/>
                <a:cs typeface="Arial"/>
              </a:rPr>
              <a:t>Ключевски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405884" y="0"/>
            <a:ext cx="2540508" cy="1181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739766" y="97612"/>
            <a:ext cx="1840230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0" dirty="0">
                <a:latin typeface="Arial"/>
                <a:cs typeface="Arial"/>
              </a:rPr>
              <a:t>За</a:t>
            </a:r>
            <a:r>
              <a:rPr b="0" spc="-75" dirty="0">
                <a:latin typeface="Arial"/>
                <a:cs typeface="Arial"/>
              </a:rPr>
              <a:t> </a:t>
            </a:r>
            <a:r>
              <a:rPr b="0" dirty="0">
                <a:latin typeface="Arial"/>
                <a:cs typeface="Arial"/>
              </a:rPr>
              <a:t>мен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48411" y="1295400"/>
            <a:ext cx="5801995" cy="46807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endParaRPr sz="2400" dirty="0">
              <a:latin typeface="Liberation Sans Narrow"/>
              <a:cs typeface="Liberation Sans Narrow"/>
            </a:endParaRPr>
          </a:p>
        </p:txBody>
      </p:sp>
      <p:sp>
        <p:nvSpPr>
          <p:cNvPr id="7" name="Правоъгълник 6"/>
          <p:cNvSpPr/>
          <p:nvPr/>
        </p:nvSpPr>
        <p:spPr>
          <a:xfrm>
            <a:off x="928662" y="1997838"/>
            <a:ext cx="5286412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g-BG" sz="2400" dirty="0" smtClean="0">
                <a:solidFill>
                  <a:srgbClr val="C00000"/>
                </a:solidFill>
              </a:rPr>
              <a:t>Станка Генова Краева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гр. Тополовград,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 ул. “Сергей </a:t>
            </a:r>
            <a:r>
              <a:rPr lang="bg-BG" sz="2400" dirty="0" err="1" smtClean="0">
                <a:solidFill>
                  <a:srgbClr val="C00000"/>
                </a:solidFill>
              </a:rPr>
              <a:t>Румянцев</a:t>
            </a:r>
            <a:r>
              <a:rPr lang="bg-BG" sz="2400" dirty="0" smtClean="0">
                <a:solidFill>
                  <a:srgbClr val="C00000"/>
                </a:solidFill>
              </a:rPr>
              <a:t>” №16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Националност: Българска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Длъжност: Старши учител в начален етап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Образование: Висше , магистър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Специалност: учител по биология, преквалификация на специалист с висше образование  - НУП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Педагогически стаж- 29 години</a:t>
            </a:r>
          </a:p>
          <a:p>
            <a:r>
              <a:rPr lang="bg-BG" sz="2400" dirty="0" smtClean="0">
                <a:solidFill>
                  <a:srgbClr val="C00000"/>
                </a:solidFill>
              </a:rPr>
              <a:t>С четвърта ПКС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E</a:t>
            </a:r>
            <a:r>
              <a:rPr lang="bg-BG" sz="2400" dirty="0" smtClean="0">
                <a:solidFill>
                  <a:srgbClr val="C00000"/>
                </a:solidFill>
              </a:rPr>
              <a:t>-</a:t>
            </a:r>
            <a:r>
              <a:rPr lang="bg-BG" sz="2400" dirty="0" err="1" smtClean="0">
                <a:solidFill>
                  <a:srgbClr val="C00000"/>
                </a:solidFill>
              </a:rPr>
              <a:t>mail</a:t>
            </a:r>
            <a:r>
              <a:rPr lang="bg-BG" sz="2400" dirty="0" smtClean="0">
                <a:solidFill>
                  <a:srgbClr val="C00000"/>
                </a:solidFill>
              </a:rPr>
              <a:t> – </a:t>
            </a:r>
            <a:r>
              <a:rPr lang="bg-BG" sz="2400" dirty="0" err="1" smtClean="0">
                <a:solidFill>
                  <a:srgbClr val="C00000"/>
                </a:solidFill>
                <a:hlinkClick r:id="rId3"/>
              </a:rPr>
              <a:t>st</a:t>
            </a:r>
            <a:r>
              <a:rPr lang="bg-BG" sz="2400" dirty="0" smtClean="0">
                <a:solidFill>
                  <a:srgbClr val="C00000"/>
                </a:solidFill>
                <a:hlinkClick r:id="rId3"/>
              </a:rPr>
              <a:t>.</a:t>
            </a:r>
            <a:r>
              <a:rPr lang="bg-BG" sz="2400" dirty="0" err="1" smtClean="0">
                <a:solidFill>
                  <a:srgbClr val="C00000"/>
                </a:solidFill>
                <a:hlinkClick r:id="rId3"/>
              </a:rPr>
              <a:t>kraeva@abv</a:t>
            </a:r>
            <a:r>
              <a:rPr lang="bg-BG" sz="2400" dirty="0" smtClean="0">
                <a:solidFill>
                  <a:srgbClr val="C00000"/>
                </a:solidFill>
                <a:hlinkClick r:id="rId3"/>
              </a:rPr>
              <a:t>.</a:t>
            </a:r>
            <a:r>
              <a:rPr lang="bg-BG" sz="2400" dirty="0" err="1" smtClean="0">
                <a:solidFill>
                  <a:srgbClr val="C00000"/>
                </a:solidFill>
                <a:hlinkClick r:id="rId3"/>
              </a:rPr>
              <a:t>bg</a:t>
            </a:r>
            <a:endParaRPr lang="bg-BG" sz="2400" dirty="0" smtClean="0">
              <a:solidFill>
                <a:srgbClr val="C00000"/>
              </a:solidFill>
            </a:endParaRPr>
          </a:p>
          <a:p>
            <a:endParaRPr lang="bg-BG" dirty="0" smtClean="0">
              <a:solidFill>
                <a:srgbClr val="C00000"/>
              </a:solidFill>
            </a:endParaRPr>
          </a:p>
          <a:p>
            <a:endParaRPr lang="bg-BG" dirty="0" smtClean="0">
              <a:solidFill>
                <a:srgbClr val="C00000"/>
              </a:solidFill>
            </a:endParaRPr>
          </a:p>
          <a:p>
            <a:endParaRPr lang="bg-BG" dirty="0" smtClean="0">
              <a:solidFill>
                <a:srgbClr val="C00000"/>
              </a:solidFill>
            </a:endParaRPr>
          </a:p>
          <a:p>
            <a:endParaRPr lang="bg-BG" dirty="0" smtClean="0">
              <a:solidFill>
                <a:srgbClr val="C00000"/>
              </a:solidFill>
            </a:endParaRPr>
          </a:p>
          <a:p>
            <a:endParaRPr lang="bg-BG" dirty="0" smtClean="0">
              <a:solidFill>
                <a:srgbClr val="C00000"/>
              </a:solidFill>
            </a:endParaRPr>
          </a:p>
          <a:p>
            <a:endParaRPr lang="bg-BG" dirty="0" smtClean="0">
              <a:solidFill>
                <a:srgbClr val="C00000"/>
              </a:solidFill>
            </a:endParaRPr>
          </a:p>
          <a:p>
            <a:endParaRPr lang="bg-BG" dirty="0" smtClean="0">
              <a:solidFill>
                <a:srgbClr val="C00000"/>
              </a:solidFill>
            </a:endParaRPr>
          </a:p>
        </p:txBody>
      </p:sp>
      <p:pic>
        <p:nvPicPr>
          <p:cNvPr id="6" name="Картина 5" descr="C:\Users\ASROCK\Downloads\14330068_1491635330862918_6287163820949377577_n.jpg"/>
          <p:cNvPicPr/>
          <p:nvPr/>
        </p:nvPicPr>
        <p:blipFill>
          <a:blip r:embed="rId4"/>
          <a:srcRect l="34039" t="3038" r="35097" b="73316"/>
          <a:stretch>
            <a:fillRect/>
          </a:stretch>
        </p:blipFill>
        <p:spPr bwMode="auto">
          <a:xfrm>
            <a:off x="6072198" y="2928934"/>
            <a:ext cx="2714644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67512" y="0"/>
            <a:ext cx="8001000" cy="12313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02663" y="670559"/>
            <a:ext cx="6175247" cy="12313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47725" marR="5080" indent="-83566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Мотиви за </a:t>
            </a:r>
            <a:r>
              <a:rPr dirty="0"/>
              <a:t>изготвяне на  </a:t>
            </a:r>
            <a:r>
              <a:rPr i="1" dirty="0"/>
              <a:t>моето</a:t>
            </a:r>
            <a:r>
              <a:rPr i="1" spc="-15" dirty="0"/>
              <a:t> </a:t>
            </a:r>
            <a:r>
              <a:rPr i="1" dirty="0"/>
              <a:t>портфолио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3" y="2230882"/>
            <a:ext cx="8074025" cy="32575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i="1" dirty="0">
                <a:latin typeface="Arial"/>
                <a:cs typeface="Arial"/>
              </a:rPr>
              <a:t>Осъзнавам </a:t>
            </a:r>
            <a:r>
              <a:rPr sz="2000" i="1" spc="-5" dirty="0">
                <a:latin typeface="Arial"/>
                <a:cs typeface="Arial"/>
              </a:rPr>
              <a:t>портфолиото като инструмент за себепознание 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5" dirty="0">
                <a:latin typeface="Arial"/>
                <a:cs typeface="Arial"/>
              </a:rPr>
              <a:t>самооценка, както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5" dirty="0">
                <a:latin typeface="Arial"/>
                <a:cs typeface="Arial"/>
              </a:rPr>
              <a:t>неговия </a:t>
            </a:r>
            <a:r>
              <a:rPr sz="2000" i="1" dirty="0">
                <a:latin typeface="Arial"/>
                <a:cs typeface="Arial"/>
              </a:rPr>
              <a:t>развиващ</a:t>
            </a:r>
            <a:r>
              <a:rPr sz="2000" i="1" spc="47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смисъл;</a:t>
            </a:r>
            <a:endParaRPr sz="20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75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i="1" spc="-5" dirty="0">
                <a:latin typeface="Arial"/>
                <a:cs typeface="Arial"/>
              </a:rPr>
              <a:t>Чрез него </a:t>
            </a:r>
            <a:r>
              <a:rPr sz="2000" i="1" spc="-10" dirty="0">
                <a:latin typeface="Arial"/>
                <a:cs typeface="Arial"/>
              </a:rPr>
              <a:t>ще </a:t>
            </a:r>
            <a:r>
              <a:rPr sz="2000" i="1" spc="-5" dirty="0">
                <a:latin typeface="Arial"/>
                <a:cs typeface="Arial"/>
              </a:rPr>
              <a:t>бъде възможно </a:t>
            </a:r>
            <a:r>
              <a:rPr sz="2000" i="1" dirty="0">
                <a:latin typeface="Arial"/>
                <a:cs typeface="Arial"/>
              </a:rPr>
              <a:t>да </a:t>
            </a:r>
            <a:r>
              <a:rPr sz="2000" i="1" spc="-5" dirty="0">
                <a:latin typeface="Arial"/>
                <a:cs typeface="Arial"/>
              </a:rPr>
              <a:t>се проследи индивидуалното  </a:t>
            </a:r>
            <a:r>
              <a:rPr sz="2000" i="1" dirty="0">
                <a:latin typeface="Arial"/>
                <a:cs typeface="Arial"/>
              </a:rPr>
              <a:t>качество на </a:t>
            </a:r>
            <a:r>
              <a:rPr sz="2000" i="1" spc="-5" dirty="0">
                <a:latin typeface="Arial"/>
                <a:cs typeface="Arial"/>
              </a:rPr>
              <a:t>моята работа, </a:t>
            </a: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5" dirty="0">
                <a:latin typeface="Arial"/>
                <a:cs typeface="Arial"/>
              </a:rPr>
              <a:t>съответствие </a:t>
            </a:r>
            <a:r>
              <a:rPr sz="2000" i="1" dirty="0">
                <a:latin typeface="Arial"/>
                <a:cs typeface="Arial"/>
              </a:rPr>
              <a:t>с  </a:t>
            </a:r>
            <a:r>
              <a:rPr sz="2000" i="1" spc="-5" dirty="0">
                <a:latin typeface="Arial"/>
                <a:cs typeface="Arial"/>
              </a:rPr>
              <a:t>предварително поставените </a:t>
            </a:r>
            <a:r>
              <a:rPr sz="2000" i="1" dirty="0">
                <a:latin typeface="Arial"/>
                <a:cs typeface="Arial"/>
              </a:rPr>
              <a:t>от </a:t>
            </a:r>
            <a:r>
              <a:rPr sz="2000" i="1" spc="-5" dirty="0">
                <a:latin typeface="Arial"/>
                <a:cs typeface="Arial"/>
              </a:rPr>
              <a:t>мен цели, задачи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10" dirty="0">
                <a:latin typeface="Arial"/>
                <a:cs typeface="Arial"/>
              </a:rPr>
              <a:t>моята  </a:t>
            </a:r>
            <a:r>
              <a:rPr sz="2000" i="1" dirty="0">
                <a:latin typeface="Arial"/>
                <a:cs typeface="Arial"/>
              </a:rPr>
              <a:t>философия за </a:t>
            </a:r>
            <a:r>
              <a:rPr sz="2000" i="1" spc="-5" dirty="0">
                <a:latin typeface="Arial"/>
                <a:cs typeface="Arial"/>
              </a:rPr>
              <a:t>ролята ми като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учител;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84"/>
              </a:spcBef>
              <a:buFont typeface="Wingdings"/>
              <a:buChar char=""/>
              <a:tabLst>
                <a:tab pos="354965" algn="l"/>
                <a:tab pos="355600" algn="l"/>
                <a:tab pos="2331085" algn="l"/>
                <a:tab pos="3879215" algn="l"/>
                <a:tab pos="4626610" algn="l"/>
                <a:tab pos="5452110" algn="l"/>
                <a:tab pos="5845810" algn="l"/>
                <a:tab pos="7919084" algn="l"/>
              </a:tabLst>
            </a:pPr>
            <a:r>
              <a:rPr sz="2000" i="1" dirty="0">
                <a:latin typeface="Arial"/>
                <a:cs typeface="Arial"/>
              </a:rPr>
              <a:t>Елек</a:t>
            </a:r>
            <a:r>
              <a:rPr sz="2000" i="1" spc="-10" dirty="0">
                <a:latin typeface="Arial"/>
                <a:cs typeface="Arial"/>
              </a:rPr>
              <a:t>т</a:t>
            </a:r>
            <a:r>
              <a:rPr sz="2000" i="1" spc="-5" dirty="0">
                <a:latin typeface="Arial"/>
                <a:cs typeface="Arial"/>
              </a:rPr>
              <a:t>ро</a:t>
            </a:r>
            <a:r>
              <a:rPr sz="2000" i="1" spc="5" dirty="0">
                <a:latin typeface="Arial"/>
                <a:cs typeface="Arial"/>
              </a:rPr>
              <a:t>н</a:t>
            </a:r>
            <a:r>
              <a:rPr sz="2000" i="1" spc="-5" dirty="0">
                <a:latin typeface="Arial"/>
                <a:cs typeface="Arial"/>
              </a:rPr>
              <a:t>н</a:t>
            </a:r>
            <a:r>
              <a:rPr sz="2000" i="1" spc="-10" dirty="0">
                <a:latin typeface="Arial"/>
                <a:cs typeface="Arial"/>
              </a:rPr>
              <a:t>от</a:t>
            </a:r>
            <a:r>
              <a:rPr sz="2000" i="1" dirty="0">
                <a:latin typeface="Arial"/>
                <a:cs typeface="Arial"/>
              </a:rPr>
              <a:t>о	</a:t>
            </a:r>
            <a:r>
              <a:rPr sz="2000" i="1" spc="-5" dirty="0">
                <a:latin typeface="Arial"/>
                <a:cs typeface="Arial"/>
              </a:rPr>
              <a:t>пор</a:t>
            </a:r>
            <a:r>
              <a:rPr sz="2000" i="1" spc="-10" dirty="0">
                <a:latin typeface="Arial"/>
                <a:cs typeface="Arial"/>
              </a:rPr>
              <a:t>т</a:t>
            </a:r>
            <a:r>
              <a:rPr sz="2000" i="1" dirty="0">
                <a:latin typeface="Arial"/>
                <a:cs typeface="Arial"/>
              </a:rPr>
              <a:t>ф</a:t>
            </a:r>
            <a:r>
              <a:rPr sz="2000" i="1" spc="-10" dirty="0">
                <a:latin typeface="Arial"/>
                <a:cs typeface="Arial"/>
              </a:rPr>
              <a:t>о</a:t>
            </a:r>
            <a:r>
              <a:rPr sz="2000" i="1" dirty="0">
                <a:latin typeface="Arial"/>
                <a:cs typeface="Arial"/>
              </a:rPr>
              <a:t>лио	</a:t>
            </a:r>
            <a:r>
              <a:rPr sz="2000" i="1" spc="-5" dirty="0">
                <a:latin typeface="Arial"/>
                <a:cs typeface="Arial"/>
              </a:rPr>
              <a:t>ка</a:t>
            </a:r>
            <a:r>
              <a:rPr sz="2000" i="1" spc="-10" dirty="0">
                <a:latin typeface="Arial"/>
                <a:cs typeface="Arial"/>
              </a:rPr>
              <a:t>т</a:t>
            </a:r>
            <a:r>
              <a:rPr sz="2000" i="1" dirty="0">
                <a:latin typeface="Arial"/>
                <a:cs typeface="Arial"/>
              </a:rPr>
              <a:t>о	</a:t>
            </a:r>
            <a:r>
              <a:rPr sz="2000" i="1" spc="-15" dirty="0">
                <a:latin typeface="Arial"/>
                <a:cs typeface="Arial"/>
              </a:rPr>
              <a:t>н</a:t>
            </a:r>
            <a:r>
              <a:rPr sz="2000" i="1" spc="-5" dirty="0">
                <a:latin typeface="Arial"/>
                <a:cs typeface="Arial"/>
              </a:rPr>
              <a:t>а</a:t>
            </a:r>
            <a:r>
              <a:rPr sz="2000" i="1" spc="-10" dirty="0">
                <a:latin typeface="Arial"/>
                <a:cs typeface="Arial"/>
              </a:rPr>
              <a:t>ч</a:t>
            </a:r>
            <a:r>
              <a:rPr sz="2000" i="1" spc="-5" dirty="0">
                <a:latin typeface="Arial"/>
                <a:cs typeface="Arial"/>
              </a:rPr>
              <a:t>и</a:t>
            </a:r>
            <a:r>
              <a:rPr sz="2000" i="1" dirty="0">
                <a:latin typeface="Arial"/>
                <a:cs typeface="Arial"/>
              </a:rPr>
              <a:t>н	за	</a:t>
            </a:r>
            <a:r>
              <a:rPr sz="2000" i="1" spc="-5" dirty="0">
                <a:latin typeface="Arial"/>
                <a:cs typeface="Arial"/>
              </a:rPr>
              <a:t>и</a:t>
            </a:r>
            <a:r>
              <a:rPr sz="2000" i="1" spc="-15" dirty="0">
                <a:latin typeface="Arial"/>
                <a:cs typeface="Arial"/>
              </a:rPr>
              <a:t>н</a:t>
            </a:r>
            <a:r>
              <a:rPr sz="2000" i="1" spc="-5" dirty="0">
                <a:latin typeface="Arial"/>
                <a:cs typeface="Arial"/>
              </a:rPr>
              <a:t>форма</a:t>
            </a:r>
            <a:r>
              <a:rPr sz="2000" i="1" spc="-15" dirty="0">
                <a:latin typeface="Arial"/>
                <a:cs typeface="Arial"/>
              </a:rPr>
              <a:t>ци</a:t>
            </a:r>
            <a:r>
              <a:rPr sz="2000" i="1" spc="-5" dirty="0">
                <a:latin typeface="Arial"/>
                <a:cs typeface="Arial"/>
              </a:rPr>
              <a:t>он</a:t>
            </a:r>
            <a:r>
              <a:rPr sz="2000" i="1" spc="-15" dirty="0">
                <a:latin typeface="Arial"/>
                <a:cs typeface="Arial"/>
              </a:rPr>
              <a:t>е</a:t>
            </a:r>
            <a:r>
              <a:rPr sz="2000" i="1" dirty="0">
                <a:latin typeface="Arial"/>
                <a:cs typeface="Arial"/>
              </a:rPr>
              <a:t>н	и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професионален </a:t>
            </a:r>
            <a:r>
              <a:rPr sz="2000" i="1" spc="-5" dirty="0">
                <a:latin typeface="Arial"/>
                <a:cs typeface="Arial"/>
              </a:rPr>
              <a:t>обмен </a:t>
            </a: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5" dirty="0">
                <a:latin typeface="Arial"/>
                <a:cs typeface="Arial"/>
              </a:rPr>
              <a:t>мрежата</a:t>
            </a:r>
            <a:r>
              <a:rPr sz="2000" i="1" spc="-9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/Интернет/;</a:t>
            </a:r>
            <a:endParaRPr sz="2000">
              <a:latin typeface="Arial"/>
              <a:cs typeface="Arial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5600" algn="l"/>
              </a:tabLst>
            </a:pPr>
            <a:r>
              <a:rPr sz="2000" i="1" dirty="0">
                <a:latin typeface="Arial"/>
                <a:cs typeface="Arial"/>
              </a:rPr>
              <a:t>Прозрачност и </a:t>
            </a:r>
            <a:r>
              <a:rPr sz="2000" i="1" spc="-5" dirty="0">
                <a:latin typeface="Arial"/>
                <a:cs typeface="Arial"/>
              </a:rPr>
              <a:t>доказателственост </a:t>
            </a: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5" dirty="0">
                <a:latin typeface="Arial"/>
                <a:cs typeface="Arial"/>
              </a:rPr>
              <a:t>моята работа, които  </a:t>
            </a:r>
            <a:r>
              <a:rPr sz="2000" i="1" dirty="0">
                <a:latin typeface="Arial"/>
                <a:cs typeface="Arial"/>
              </a:rPr>
              <a:t>биха допринесли за </a:t>
            </a:r>
            <a:r>
              <a:rPr sz="2000" i="1" spc="-5" dirty="0">
                <a:latin typeface="Arial"/>
                <a:cs typeface="Arial"/>
              </a:rPr>
              <a:t>повече </a:t>
            </a:r>
            <a:r>
              <a:rPr sz="2000" i="1" dirty="0">
                <a:latin typeface="Arial"/>
                <a:cs typeface="Arial"/>
              </a:rPr>
              <a:t>сигурност в</a:t>
            </a:r>
            <a:r>
              <a:rPr sz="2000" i="1" spc="-1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нея.</a:t>
            </a:r>
            <a:endParaRPr sz="2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82597" y="5836107"/>
            <a:ext cx="68999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200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*Забележка</a:t>
            </a:r>
            <a:r>
              <a:rPr sz="1200" spc="-5" dirty="0">
                <a:latin typeface="Arial"/>
                <a:cs typeface="Arial"/>
              </a:rPr>
              <a:t>: </a:t>
            </a:r>
            <a:r>
              <a:rPr sz="1200" spc="-10" dirty="0">
                <a:latin typeface="Arial"/>
                <a:cs typeface="Arial"/>
              </a:rPr>
              <a:t>Портфолиото </a:t>
            </a:r>
            <a:r>
              <a:rPr sz="1200" dirty="0">
                <a:latin typeface="Arial"/>
                <a:cs typeface="Arial"/>
              </a:rPr>
              <a:t>е </a:t>
            </a:r>
            <a:r>
              <a:rPr sz="1200" spc="-10" dirty="0">
                <a:latin typeface="Arial"/>
                <a:cs typeface="Arial"/>
              </a:rPr>
              <a:t>отворено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10" dirty="0">
                <a:latin typeface="Arial"/>
                <a:cs typeface="Arial"/>
              </a:rPr>
              <a:t>подлежи </a:t>
            </a:r>
            <a:r>
              <a:rPr sz="1200" spc="-5" dirty="0">
                <a:latin typeface="Arial"/>
                <a:cs typeface="Arial"/>
              </a:rPr>
              <a:t>на изменение, допълнение </a:t>
            </a:r>
            <a:r>
              <a:rPr sz="1200" dirty="0">
                <a:latin typeface="Arial"/>
                <a:cs typeface="Arial"/>
              </a:rPr>
              <a:t>и </a:t>
            </a:r>
            <a:r>
              <a:rPr sz="1200" spc="-5" dirty="0">
                <a:latin typeface="Arial"/>
                <a:cs typeface="Arial"/>
              </a:rPr>
              <a:t>актуализация </a:t>
            </a:r>
            <a:r>
              <a:rPr sz="1200" spc="-15" dirty="0">
                <a:latin typeface="Arial"/>
                <a:cs typeface="Arial"/>
              </a:rPr>
              <a:t>във  </a:t>
            </a:r>
            <a:r>
              <a:rPr sz="1200" spc="-5" dirty="0">
                <a:latin typeface="Arial"/>
                <a:cs typeface="Arial"/>
              </a:rPr>
              <a:t>всеки </a:t>
            </a:r>
            <a:r>
              <a:rPr sz="1200" spc="-10" dirty="0">
                <a:latin typeface="Arial"/>
                <a:cs typeface="Arial"/>
              </a:rPr>
              <a:t>един </a:t>
            </a:r>
            <a:r>
              <a:rPr sz="1200" dirty="0">
                <a:latin typeface="Arial"/>
                <a:cs typeface="Arial"/>
              </a:rPr>
              <a:t>момент </a:t>
            </a:r>
            <a:r>
              <a:rPr sz="1200" spc="-10" dirty="0">
                <a:latin typeface="Arial"/>
                <a:cs typeface="Arial"/>
              </a:rPr>
              <a:t>от </a:t>
            </a:r>
            <a:r>
              <a:rPr sz="1200" spc="-5" dirty="0">
                <a:latin typeface="Arial"/>
                <a:cs typeface="Arial"/>
              </a:rPr>
              <a:t>дейността </a:t>
            </a:r>
            <a:r>
              <a:rPr sz="1200" dirty="0">
                <a:latin typeface="Arial"/>
                <a:cs typeface="Arial"/>
              </a:rPr>
              <a:t>ми </a:t>
            </a:r>
            <a:r>
              <a:rPr sz="1200" spc="-5" dirty="0">
                <a:latin typeface="Arial"/>
                <a:cs typeface="Arial"/>
              </a:rPr>
              <a:t>като</a:t>
            </a:r>
            <a:r>
              <a:rPr sz="1200" spc="-45" dirty="0">
                <a:latin typeface="Arial"/>
                <a:cs typeface="Arial"/>
              </a:rPr>
              <a:t> </a:t>
            </a:r>
            <a:r>
              <a:rPr sz="1200" spc="-10" dirty="0">
                <a:latin typeface="Arial"/>
                <a:cs typeface="Arial"/>
              </a:rPr>
              <a:t>учител.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6424" y="138684"/>
            <a:ext cx="6967728" cy="10119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96411" y="687323"/>
            <a:ext cx="2459736" cy="10119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3571" rIns="0" bIns="0" rtlCol="0">
            <a:spAutoFit/>
          </a:bodyPr>
          <a:lstStyle/>
          <a:p>
            <a:pPr marL="2580005" marR="5080" indent="-219075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МОЯТА ФИЛОСОФИЯ</a:t>
            </a:r>
            <a:r>
              <a:rPr sz="3600" spc="-60" dirty="0"/>
              <a:t> </a:t>
            </a:r>
            <a:r>
              <a:rPr sz="3600" dirty="0"/>
              <a:t>КАТО  </a:t>
            </a:r>
            <a:r>
              <a:rPr sz="3600" i="1" spc="-5" dirty="0"/>
              <a:t>УЧИТЕЛ</a:t>
            </a:r>
            <a:endParaRPr sz="3600"/>
          </a:p>
        </p:txBody>
      </p:sp>
      <p:sp>
        <p:nvSpPr>
          <p:cNvPr id="6" name="object 6"/>
          <p:cNvSpPr/>
          <p:nvPr/>
        </p:nvSpPr>
        <p:spPr>
          <a:xfrm>
            <a:off x="1044644" y="1410500"/>
            <a:ext cx="1822563" cy="15588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562860" y="2218690"/>
            <a:ext cx="6174740" cy="4141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826769" indent="-286385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299720" algn="l"/>
              </a:tabLst>
            </a:pPr>
            <a:r>
              <a:rPr sz="1800" i="1" spc="-15" dirty="0">
                <a:latin typeface="Arial"/>
                <a:cs typeface="Arial"/>
              </a:rPr>
              <a:t>Създаване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10" dirty="0">
                <a:latin typeface="Arial"/>
                <a:cs typeface="Arial"/>
              </a:rPr>
              <a:t>атмосфера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10" dirty="0">
                <a:latin typeface="Arial"/>
                <a:cs typeface="Arial"/>
              </a:rPr>
              <a:t>уважение, обич </a:t>
            </a:r>
            <a:r>
              <a:rPr sz="1800" i="1" dirty="0">
                <a:latin typeface="Arial"/>
                <a:cs typeface="Arial"/>
              </a:rPr>
              <a:t>и  </a:t>
            </a:r>
            <a:r>
              <a:rPr sz="1800" i="1" spc="-10" dirty="0">
                <a:latin typeface="Arial"/>
                <a:cs typeface="Arial"/>
              </a:rPr>
              <a:t>доверие;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  <a:tab pos="1713864" algn="l"/>
              </a:tabLst>
            </a:pPr>
            <a:r>
              <a:rPr sz="1800" i="1" spc="-25" dirty="0">
                <a:latin typeface="Arial"/>
                <a:cs typeface="Arial"/>
              </a:rPr>
              <a:t>Качествено	</a:t>
            </a:r>
            <a:r>
              <a:rPr sz="1800" i="1" dirty="0">
                <a:latin typeface="Arial"/>
                <a:cs typeface="Arial"/>
              </a:rPr>
              <a:t>и </a:t>
            </a:r>
            <a:r>
              <a:rPr sz="1800" i="1" spc="-10" dirty="0">
                <a:latin typeface="Arial"/>
                <a:cs typeface="Arial"/>
              </a:rPr>
              <a:t>образно преподаване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5" dirty="0">
                <a:latin typeface="Arial"/>
                <a:cs typeface="Arial"/>
              </a:rPr>
              <a:t>достъпен</a:t>
            </a:r>
            <a:r>
              <a:rPr sz="1800" i="1" spc="-3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i="1" spc="-20" dirty="0">
                <a:latin typeface="Arial"/>
                <a:cs typeface="Arial"/>
              </a:rPr>
              <a:t>разбираем</a:t>
            </a:r>
            <a:r>
              <a:rPr sz="1800" i="1" spc="20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език;</a:t>
            </a:r>
            <a:endParaRPr sz="1800">
              <a:latin typeface="Arial"/>
              <a:cs typeface="Arial"/>
            </a:endParaRPr>
          </a:p>
          <a:p>
            <a:pPr marL="299720" marR="484505" indent="-299720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i="1" spc="-5" dirty="0">
                <a:latin typeface="Arial"/>
                <a:cs typeface="Arial"/>
              </a:rPr>
              <a:t>Фокусиране </a:t>
            </a:r>
            <a:r>
              <a:rPr sz="1800" i="1" spc="-35" dirty="0">
                <a:latin typeface="Arial"/>
                <a:cs typeface="Arial"/>
              </a:rPr>
              <a:t>върху </a:t>
            </a:r>
            <a:r>
              <a:rPr sz="1800" i="1" spc="-10" dirty="0">
                <a:latin typeface="Arial"/>
                <a:cs typeface="Arial"/>
              </a:rPr>
              <a:t>индивидуалните потребности 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5" dirty="0">
                <a:latin typeface="Arial"/>
                <a:cs typeface="Arial"/>
              </a:rPr>
              <a:t>учениците </a:t>
            </a:r>
            <a:r>
              <a:rPr sz="1800" i="1" dirty="0">
                <a:latin typeface="Arial"/>
                <a:cs typeface="Arial"/>
              </a:rPr>
              <a:t>в </a:t>
            </a:r>
            <a:r>
              <a:rPr sz="1800" i="1" spc="-10" dirty="0">
                <a:latin typeface="Arial"/>
                <a:cs typeface="Arial"/>
              </a:rPr>
              <a:t>процеса </a:t>
            </a:r>
            <a:r>
              <a:rPr sz="1800" i="1" spc="-5" dirty="0">
                <a:latin typeface="Arial"/>
                <a:cs typeface="Arial"/>
              </a:rPr>
              <a:t>на</a:t>
            </a:r>
            <a:r>
              <a:rPr sz="1800" i="1" spc="-1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учене;</a:t>
            </a:r>
            <a:endParaRPr sz="18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i="1" spc="-10" dirty="0">
                <a:latin typeface="Arial"/>
                <a:cs typeface="Arial"/>
              </a:rPr>
              <a:t>Откриване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5" dirty="0">
                <a:latin typeface="Arial"/>
                <a:cs typeface="Arial"/>
              </a:rPr>
              <a:t>силните </a:t>
            </a:r>
            <a:r>
              <a:rPr sz="1800" i="1" spc="-10" dirty="0">
                <a:latin typeface="Arial"/>
                <a:cs typeface="Arial"/>
              </a:rPr>
              <a:t>страни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5" dirty="0">
                <a:latin typeface="Arial"/>
                <a:cs typeface="Arial"/>
              </a:rPr>
              <a:t>учениците</a:t>
            </a:r>
            <a:r>
              <a:rPr sz="1800" i="1" spc="5" dirty="0">
                <a:latin typeface="Arial"/>
                <a:cs typeface="Arial"/>
              </a:rPr>
              <a:t> </a:t>
            </a:r>
            <a:r>
              <a:rPr sz="1800" i="1" dirty="0">
                <a:latin typeface="Arial"/>
                <a:cs typeface="Arial"/>
              </a:rPr>
              <a:t>и</a:t>
            </a:r>
            <a:endParaRPr sz="18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sz="1800" i="1" spc="-15" dirty="0">
                <a:latin typeface="Arial"/>
                <a:cs typeface="Arial"/>
              </a:rPr>
              <a:t>тяхното</a:t>
            </a:r>
            <a:r>
              <a:rPr sz="1800" i="1" spc="-65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надграждане;</a:t>
            </a:r>
            <a:endParaRPr sz="1800">
              <a:latin typeface="Arial"/>
              <a:cs typeface="Arial"/>
            </a:endParaRPr>
          </a:p>
          <a:p>
            <a:pPr marL="299085" marR="5080" indent="-286385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362585" algn="l"/>
                <a:tab pos="363220" algn="l"/>
              </a:tabLst>
            </a:pPr>
            <a:r>
              <a:rPr sz="1800" i="1" spc="-5" dirty="0">
                <a:latin typeface="Arial"/>
                <a:cs typeface="Arial"/>
              </a:rPr>
              <a:t>Мотивиране </a:t>
            </a:r>
            <a:r>
              <a:rPr sz="1800" i="1" dirty="0">
                <a:latin typeface="Arial"/>
                <a:cs typeface="Arial"/>
              </a:rPr>
              <a:t>и </a:t>
            </a:r>
            <a:r>
              <a:rPr sz="1800" i="1" spc="-10" dirty="0">
                <a:latin typeface="Arial"/>
                <a:cs typeface="Arial"/>
              </a:rPr>
              <a:t>стимулиране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5" dirty="0">
                <a:latin typeface="Arial"/>
                <a:cs typeface="Arial"/>
              </a:rPr>
              <a:t>учениците </a:t>
            </a:r>
            <a:r>
              <a:rPr sz="1800" i="1" dirty="0">
                <a:latin typeface="Arial"/>
                <a:cs typeface="Arial"/>
              </a:rPr>
              <a:t>да учат и  да се</a:t>
            </a:r>
            <a:r>
              <a:rPr sz="1800" i="1" spc="-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развиват;</a:t>
            </a:r>
            <a:endParaRPr sz="1800">
              <a:latin typeface="Arial"/>
              <a:cs typeface="Arial"/>
            </a:endParaRPr>
          </a:p>
          <a:p>
            <a:pPr marL="299085" marR="134620" indent="-286385">
              <a:lnSpc>
                <a:spcPct val="100000"/>
              </a:lnSpc>
              <a:buFont typeface="Wingdings"/>
              <a:buChar char=""/>
              <a:tabLst>
                <a:tab pos="299720" algn="l"/>
              </a:tabLst>
            </a:pPr>
            <a:r>
              <a:rPr sz="1800" i="1" spc="-20" dirty="0">
                <a:latin typeface="Arial"/>
                <a:cs typeface="Arial"/>
              </a:rPr>
              <a:t>Насърчаване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10" dirty="0">
                <a:latin typeface="Arial"/>
                <a:cs typeface="Arial"/>
              </a:rPr>
              <a:t>инициативността </a:t>
            </a:r>
            <a:r>
              <a:rPr sz="1800" i="1" dirty="0">
                <a:latin typeface="Arial"/>
                <a:cs typeface="Arial"/>
              </a:rPr>
              <a:t>на </a:t>
            </a:r>
            <a:r>
              <a:rPr sz="1800" i="1" spc="-5" dirty="0">
                <a:latin typeface="Arial"/>
                <a:cs typeface="Arial"/>
              </a:rPr>
              <a:t>учениците </a:t>
            </a:r>
            <a:r>
              <a:rPr sz="1800" i="1" dirty="0">
                <a:latin typeface="Arial"/>
                <a:cs typeface="Arial"/>
              </a:rPr>
              <a:t>да  </a:t>
            </a:r>
            <a:r>
              <a:rPr sz="1800" i="1" spc="-10" dirty="0">
                <a:latin typeface="Arial"/>
                <a:cs typeface="Arial"/>
              </a:rPr>
              <a:t>предлагат </a:t>
            </a:r>
            <a:r>
              <a:rPr sz="1800" i="1" spc="-15" dirty="0">
                <a:latin typeface="Arial"/>
                <a:cs typeface="Arial"/>
              </a:rPr>
              <a:t>различни </a:t>
            </a:r>
            <a:r>
              <a:rPr sz="1800" i="1" spc="-5" dirty="0">
                <a:latin typeface="Arial"/>
                <a:cs typeface="Arial"/>
              </a:rPr>
              <a:t>решения на даден</a:t>
            </a:r>
            <a:r>
              <a:rPr sz="1800" i="1" spc="25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проблем.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850">
              <a:latin typeface="Times New Roman"/>
              <a:cs typeface="Times New Roman"/>
            </a:endParaRPr>
          </a:p>
          <a:p>
            <a:pPr marL="207645" marR="60325" indent="34925">
              <a:lnSpc>
                <a:spcPct val="100000"/>
              </a:lnSpc>
            </a:pPr>
            <a:r>
              <a:rPr sz="1800" i="1" spc="-10" dirty="0">
                <a:latin typeface="Arial"/>
                <a:cs typeface="Arial"/>
              </a:rPr>
              <a:t>Вярвам, </a:t>
            </a:r>
            <a:r>
              <a:rPr sz="1800" i="1" dirty="0">
                <a:latin typeface="Arial"/>
                <a:cs typeface="Arial"/>
              </a:rPr>
              <a:t>че </a:t>
            </a:r>
            <a:r>
              <a:rPr sz="1800" i="1" spc="-15" dirty="0">
                <a:latin typeface="Arial"/>
                <a:cs typeface="Arial"/>
              </a:rPr>
              <a:t>учител, който обучава, без </a:t>
            </a:r>
            <a:r>
              <a:rPr sz="1800" i="1" dirty="0">
                <a:latin typeface="Arial"/>
                <a:cs typeface="Arial"/>
              </a:rPr>
              <a:t>да е </a:t>
            </a:r>
            <a:r>
              <a:rPr sz="1800" i="1" spc="-10" dirty="0">
                <a:latin typeface="Arial"/>
                <a:cs typeface="Arial"/>
              </a:rPr>
              <a:t>вдъхнал </a:t>
            </a:r>
            <a:r>
              <a:rPr sz="1800" i="1" dirty="0">
                <a:latin typeface="Arial"/>
                <a:cs typeface="Arial"/>
              </a:rPr>
              <a:t>у  </a:t>
            </a:r>
            <a:r>
              <a:rPr sz="1800" i="1" spc="-5" dirty="0">
                <a:latin typeface="Arial"/>
                <a:cs typeface="Arial"/>
              </a:rPr>
              <a:t>учениците </a:t>
            </a:r>
            <a:r>
              <a:rPr sz="1800" i="1" dirty="0">
                <a:latin typeface="Arial"/>
                <a:cs typeface="Arial"/>
              </a:rPr>
              <a:t>си </a:t>
            </a:r>
            <a:r>
              <a:rPr sz="1800" i="1" spc="-15" dirty="0">
                <a:latin typeface="Arial"/>
                <a:cs typeface="Arial"/>
              </a:rPr>
              <a:t>желание </a:t>
            </a:r>
            <a:r>
              <a:rPr sz="1800" i="1" dirty="0">
                <a:latin typeface="Arial"/>
                <a:cs typeface="Arial"/>
              </a:rPr>
              <a:t>да </a:t>
            </a:r>
            <a:r>
              <a:rPr sz="1800" i="1" spc="-10" dirty="0">
                <a:latin typeface="Arial"/>
                <a:cs typeface="Arial"/>
              </a:rPr>
              <a:t>учат, </a:t>
            </a:r>
            <a:r>
              <a:rPr sz="1800" i="1" spc="-15" dirty="0">
                <a:latin typeface="Arial"/>
                <a:cs typeface="Arial"/>
              </a:rPr>
              <a:t>кове </a:t>
            </a:r>
            <a:r>
              <a:rPr sz="1800" i="1" spc="-10" dirty="0">
                <a:latin typeface="Arial"/>
                <a:cs typeface="Arial"/>
              </a:rPr>
              <a:t>студено</a:t>
            </a:r>
            <a:r>
              <a:rPr sz="1800" i="1" spc="60" dirty="0">
                <a:latin typeface="Arial"/>
                <a:cs typeface="Arial"/>
              </a:rPr>
              <a:t> </a:t>
            </a:r>
            <a:r>
              <a:rPr sz="1800" i="1" spc="-15" dirty="0">
                <a:latin typeface="Arial"/>
                <a:cs typeface="Arial"/>
              </a:rPr>
              <a:t>желязо.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6031" y="335279"/>
            <a:ext cx="8668512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88365" y="483234"/>
            <a:ext cx="7973059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ПЕДАГОГИЧЕСКА</a:t>
            </a:r>
            <a:r>
              <a:rPr spc="-85" dirty="0"/>
              <a:t> </a:t>
            </a:r>
            <a:r>
              <a:rPr dirty="0"/>
              <a:t>ДЕЙНОСТ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30200" y="2233929"/>
            <a:ext cx="130746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1600" i="1" spc="-5" dirty="0">
                <a:latin typeface="Arial"/>
                <a:cs typeface="Arial"/>
              </a:rPr>
              <a:t>Е</a:t>
            </a:r>
            <a:r>
              <a:rPr sz="1600" i="1" dirty="0">
                <a:latin typeface="Arial"/>
                <a:cs typeface="Arial"/>
              </a:rPr>
              <a:t>ж</a:t>
            </a:r>
            <a:r>
              <a:rPr sz="1600" i="1" spc="-10" dirty="0">
                <a:latin typeface="Arial"/>
                <a:cs typeface="Arial"/>
              </a:rPr>
              <a:t>е</a:t>
            </a:r>
            <a:r>
              <a:rPr sz="1600" i="1" spc="-5" dirty="0">
                <a:latin typeface="Arial"/>
                <a:cs typeface="Arial"/>
              </a:rPr>
              <a:t>г</a:t>
            </a:r>
            <a:r>
              <a:rPr sz="1600" i="1" spc="-10" dirty="0">
                <a:latin typeface="Arial"/>
                <a:cs typeface="Arial"/>
              </a:rPr>
              <a:t>о</a:t>
            </a:r>
            <a:r>
              <a:rPr sz="1600" i="1" spc="-5" dirty="0">
                <a:latin typeface="Arial"/>
                <a:cs typeface="Arial"/>
              </a:rPr>
              <a:t>д</a:t>
            </a:r>
            <a:r>
              <a:rPr sz="1600" i="1" spc="-10" dirty="0">
                <a:latin typeface="Arial"/>
                <a:cs typeface="Arial"/>
              </a:rPr>
              <a:t>но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10257" y="2233929"/>
            <a:ext cx="145859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21105" algn="l"/>
              </a:tabLst>
            </a:pPr>
            <a:r>
              <a:rPr sz="1600" i="1" spc="-10" dirty="0">
                <a:latin typeface="Arial"/>
                <a:cs typeface="Arial"/>
              </a:rPr>
              <a:t>пл</a:t>
            </a:r>
            <a:r>
              <a:rPr sz="1600" i="1" spc="-20" dirty="0">
                <a:latin typeface="Arial"/>
                <a:cs typeface="Arial"/>
              </a:rPr>
              <a:t>а</a:t>
            </a:r>
            <a:r>
              <a:rPr sz="1600" i="1" spc="-10" dirty="0">
                <a:latin typeface="Arial"/>
                <a:cs typeface="Arial"/>
              </a:rPr>
              <a:t>ниран</a:t>
            </a:r>
            <a:r>
              <a:rPr sz="1600" i="1" spc="-5" dirty="0">
                <a:latin typeface="Arial"/>
                <a:cs typeface="Arial"/>
              </a:rPr>
              <a:t>е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441319" y="2233929"/>
            <a:ext cx="170878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i="1" spc="-10" dirty="0">
                <a:latin typeface="Arial"/>
                <a:cs typeface="Arial"/>
              </a:rPr>
              <a:t>педагогическата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23713" y="2233929"/>
            <a:ext cx="14827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42669" algn="l"/>
              </a:tabLst>
            </a:pPr>
            <a:r>
              <a:rPr sz="1600" i="1" spc="-5" dirty="0">
                <a:latin typeface="Arial"/>
                <a:cs typeface="Arial"/>
              </a:rPr>
              <a:t>д</a:t>
            </a:r>
            <a:r>
              <a:rPr sz="1600" i="1" spc="-10" dirty="0">
                <a:latin typeface="Arial"/>
                <a:cs typeface="Arial"/>
              </a:rPr>
              <a:t>ейно</a:t>
            </a:r>
            <a:r>
              <a:rPr sz="1600" i="1" spc="-5" dirty="0">
                <a:latin typeface="Arial"/>
                <a:cs typeface="Arial"/>
              </a:rPr>
              <a:t>ст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5" dirty="0">
                <a:latin typeface="Arial"/>
                <a:cs typeface="Arial"/>
              </a:rPr>
              <a:t>ч</a:t>
            </a:r>
            <a:r>
              <a:rPr sz="1600" i="1" spc="5" dirty="0">
                <a:latin typeface="Arial"/>
                <a:cs typeface="Arial"/>
              </a:rPr>
              <a:t>р</a:t>
            </a:r>
            <a:r>
              <a:rPr sz="1600" i="1" spc="-10" dirty="0">
                <a:latin typeface="Arial"/>
                <a:cs typeface="Arial"/>
              </a:rPr>
              <a:t>ез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79157" y="2233929"/>
            <a:ext cx="1834514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597660" algn="l"/>
              </a:tabLst>
            </a:pPr>
            <a:r>
              <a:rPr sz="1600" i="1" spc="-10" dirty="0">
                <a:latin typeface="Arial"/>
                <a:cs typeface="Arial"/>
              </a:rPr>
              <a:t>разра</a:t>
            </a:r>
            <a:r>
              <a:rPr sz="1600" i="1" spc="-5" dirty="0">
                <a:latin typeface="Arial"/>
                <a:cs typeface="Arial"/>
              </a:rPr>
              <a:t>б</a:t>
            </a:r>
            <a:r>
              <a:rPr sz="1600" i="1" spc="5" dirty="0">
                <a:latin typeface="Arial"/>
                <a:cs typeface="Arial"/>
              </a:rPr>
              <a:t>о</a:t>
            </a:r>
            <a:r>
              <a:rPr sz="1600" i="1" spc="-5" dirty="0">
                <a:latin typeface="Arial"/>
                <a:cs typeface="Arial"/>
              </a:rPr>
              <a:t>т</a:t>
            </a:r>
            <a:r>
              <a:rPr sz="1600" i="1" dirty="0">
                <a:latin typeface="Arial"/>
                <a:cs typeface="Arial"/>
              </a:rPr>
              <a:t>в</a:t>
            </a:r>
            <a:r>
              <a:rPr sz="1600" i="1" spc="-10" dirty="0">
                <a:latin typeface="Arial"/>
                <a:cs typeface="Arial"/>
              </a:rPr>
              <a:t>ан</a:t>
            </a:r>
            <a:r>
              <a:rPr sz="1600" i="1" spc="-5" dirty="0">
                <a:latin typeface="Arial"/>
                <a:cs typeface="Arial"/>
              </a:rPr>
              <a:t>е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73404" y="2477769"/>
            <a:ext cx="621157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295400" algn="l"/>
                <a:tab pos="2280285" algn="l"/>
                <a:tab pos="3201035" algn="l"/>
                <a:tab pos="3563620" algn="l"/>
                <a:tab pos="5212715" algn="l"/>
              </a:tabLst>
            </a:pPr>
            <a:r>
              <a:rPr sz="1600" i="1" spc="-5" dirty="0">
                <a:latin typeface="Arial"/>
                <a:cs typeface="Arial"/>
              </a:rPr>
              <a:t>тематични	работни	</a:t>
            </a:r>
            <a:r>
              <a:rPr sz="1600" i="1" spc="-10" dirty="0">
                <a:latin typeface="Arial"/>
                <a:cs typeface="Arial"/>
              </a:rPr>
              <a:t>планове	</a:t>
            </a:r>
            <a:r>
              <a:rPr sz="1600" i="1" spc="-5" dirty="0">
                <a:latin typeface="Arial"/>
                <a:cs typeface="Arial"/>
              </a:rPr>
              <a:t>по	</a:t>
            </a:r>
            <a:r>
              <a:rPr sz="1600" i="1" spc="-10" dirty="0">
                <a:latin typeface="Arial"/>
                <a:cs typeface="Arial"/>
              </a:rPr>
              <a:t>преподаваните	</a:t>
            </a:r>
            <a:r>
              <a:rPr sz="1600" i="1" spc="-5" dirty="0">
                <a:latin typeface="Arial"/>
                <a:cs typeface="Arial"/>
              </a:rPr>
              <a:t>предмети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36130" y="2477769"/>
            <a:ext cx="16751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55904" algn="l"/>
              </a:tabLst>
            </a:pPr>
            <a:r>
              <a:rPr sz="1600" i="1" spc="-5" dirty="0">
                <a:latin typeface="Arial"/>
                <a:cs typeface="Arial"/>
              </a:rPr>
              <a:t>в	съответната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0200" y="2721610"/>
            <a:ext cx="8485505" cy="39274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95"/>
              </a:spcBef>
              <a:tabLst>
                <a:tab pos="1537970" algn="l"/>
                <a:tab pos="1945005" algn="l"/>
                <a:tab pos="2908300" algn="l"/>
                <a:tab pos="3599179" algn="l"/>
                <a:tab pos="4006215" algn="l"/>
                <a:tab pos="5241925" algn="l"/>
                <a:tab pos="6642734" algn="l"/>
                <a:tab pos="6939915" algn="l"/>
                <a:tab pos="8244840" algn="l"/>
              </a:tabLst>
            </a:pPr>
            <a:r>
              <a:rPr sz="1600" i="1" spc="-10" dirty="0">
                <a:latin typeface="Arial"/>
                <a:cs typeface="Arial"/>
              </a:rPr>
              <a:t>паралелк</a:t>
            </a:r>
            <a:r>
              <a:rPr sz="1600" i="1" spc="-5" dirty="0">
                <a:latin typeface="Arial"/>
                <a:cs typeface="Arial"/>
              </a:rPr>
              <a:t>а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н</a:t>
            </a:r>
            <a:r>
              <a:rPr sz="1600" i="1" spc="-5" dirty="0">
                <a:latin typeface="Arial"/>
                <a:cs typeface="Arial"/>
              </a:rPr>
              <a:t>а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начале</a:t>
            </a:r>
            <a:r>
              <a:rPr sz="1600" i="1" spc="-5" dirty="0">
                <a:latin typeface="Arial"/>
                <a:cs typeface="Arial"/>
              </a:rPr>
              <a:t>н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5" dirty="0">
                <a:latin typeface="Arial"/>
                <a:cs typeface="Arial"/>
              </a:rPr>
              <a:t>е</a:t>
            </a:r>
            <a:r>
              <a:rPr sz="1600" i="1" spc="-15" dirty="0">
                <a:latin typeface="Arial"/>
                <a:cs typeface="Arial"/>
              </a:rPr>
              <a:t>т</a:t>
            </a:r>
            <a:r>
              <a:rPr sz="1600" i="1" spc="5" dirty="0">
                <a:latin typeface="Arial"/>
                <a:cs typeface="Arial"/>
              </a:rPr>
              <a:t>а</a:t>
            </a:r>
            <a:r>
              <a:rPr sz="1600" i="1" spc="-5" dirty="0">
                <a:latin typeface="Arial"/>
                <a:cs typeface="Arial"/>
              </a:rPr>
              <a:t>п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н</a:t>
            </a:r>
            <a:r>
              <a:rPr sz="1600" i="1" spc="-5" dirty="0">
                <a:latin typeface="Arial"/>
                <a:cs typeface="Arial"/>
              </a:rPr>
              <a:t>а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о</a:t>
            </a:r>
            <a:r>
              <a:rPr sz="1600" i="1" spc="-5" dirty="0">
                <a:latin typeface="Arial"/>
                <a:cs typeface="Arial"/>
              </a:rPr>
              <a:t>с</a:t>
            </a:r>
            <a:r>
              <a:rPr sz="1600" i="1" spc="-10" dirty="0">
                <a:latin typeface="Arial"/>
                <a:cs typeface="Arial"/>
              </a:rPr>
              <a:t>н</a:t>
            </a:r>
            <a:r>
              <a:rPr sz="1600" i="1" dirty="0">
                <a:latin typeface="Arial"/>
                <a:cs typeface="Arial"/>
              </a:rPr>
              <a:t>о</a:t>
            </a:r>
            <a:r>
              <a:rPr sz="1600" i="1" spc="-10" dirty="0">
                <a:latin typeface="Arial"/>
                <a:cs typeface="Arial"/>
              </a:rPr>
              <a:t>вн</a:t>
            </a:r>
            <a:r>
              <a:rPr sz="1600" i="1" dirty="0">
                <a:latin typeface="Arial"/>
                <a:cs typeface="Arial"/>
              </a:rPr>
              <a:t>о</a:t>
            </a:r>
            <a:r>
              <a:rPr sz="1600" i="1" spc="-15" dirty="0">
                <a:latin typeface="Arial"/>
                <a:cs typeface="Arial"/>
              </a:rPr>
              <a:t>т</a:t>
            </a:r>
            <a:r>
              <a:rPr sz="1600" i="1" spc="-5" dirty="0">
                <a:latin typeface="Arial"/>
                <a:cs typeface="Arial"/>
              </a:rPr>
              <a:t>о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обр</a:t>
            </a:r>
            <a:r>
              <a:rPr sz="1600" i="1" spc="5" dirty="0">
                <a:latin typeface="Arial"/>
                <a:cs typeface="Arial"/>
              </a:rPr>
              <a:t>а</a:t>
            </a:r>
            <a:r>
              <a:rPr sz="1600" i="1" spc="-5" dirty="0">
                <a:latin typeface="Arial"/>
                <a:cs typeface="Arial"/>
              </a:rPr>
              <a:t>зова</a:t>
            </a:r>
            <a:r>
              <a:rPr sz="1600" i="1" dirty="0">
                <a:latin typeface="Arial"/>
                <a:cs typeface="Arial"/>
              </a:rPr>
              <a:t>н</a:t>
            </a:r>
            <a:r>
              <a:rPr sz="1600" i="1" spc="-10" dirty="0">
                <a:latin typeface="Arial"/>
                <a:cs typeface="Arial"/>
              </a:rPr>
              <a:t>и</a:t>
            </a:r>
            <a:r>
              <a:rPr sz="1600" i="1" spc="-5" dirty="0">
                <a:latin typeface="Arial"/>
                <a:cs typeface="Arial"/>
              </a:rPr>
              <a:t>е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5" dirty="0">
                <a:latin typeface="Arial"/>
                <a:cs typeface="Arial"/>
              </a:rPr>
              <a:t>и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опре</a:t>
            </a:r>
            <a:r>
              <a:rPr sz="1600" i="1" spc="-5" dirty="0">
                <a:latin typeface="Arial"/>
                <a:cs typeface="Arial"/>
              </a:rPr>
              <a:t>д</a:t>
            </a:r>
            <a:r>
              <a:rPr sz="1600" i="1" spc="-10" dirty="0">
                <a:latin typeface="Arial"/>
                <a:cs typeface="Arial"/>
              </a:rPr>
              <a:t>елян</a:t>
            </a:r>
            <a:r>
              <a:rPr sz="1600" i="1" spc="-5" dirty="0">
                <a:latin typeface="Arial"/>
                <a:cs typeface="Arial"/>
              </a:rPr>
              <a:t>е</a:t>
            </a:r>
            <a:r>
              <a:rPr sz="1600" i="1" dirty="0">
                <a:latin typeface="Arial"/>
                <a:cs typeface="Arial"/>
              </a:rPr>
              <a:t>	</a:t>
            </a:r>
            <a:r>
              <a:rPr sz="1600" i="1" spc="-10" dirty="0">
                <a:latin typeface="Arial"/>
                <a:cs typeface="Arial"/>
              </a:rPr>
              <a:t>на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i="1" spc="-10" dirty="0">
                <a:latin typeface="Arial"/>
                <a:cs typeface="Arial"/>
              </a:rPr>
              <a:t>акцентите </a:t>
            </a:r>
            <a:r>
              <a:rPr sz="1600" i="1" spc="-5" dirty="0">
                <a:latin typeface="Arial"/>
                <a:cs typeface="Arial"/>
              </a:rPr>
              <a:t>в </a:t>
            </a:r>
            <a:r>
              <a:rPr sz="1600" i="1" spc="-10" dirty="0">
                <a:latin typeface="Arial"/>
                <a:cs typeface="Arial"/>
              </a:rPr>
              <a:t>тематичното</a:t>
            </a:r>
            <a:r>
              <a:rPr sz="1600" i="1" spc="11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многообразие;</a:t>
            </a:r>
            <a:endParaRPr sz="1600">
              <a:latin typeface="Arial"/>
              <a:cs typeface="Arial"/>
            </a:endParaRPr>
          </a:p>
          <a:p>
            <a:pPr marL="355600" marR="5715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r>
              <a:rPr sz="1600" i="1" spc="-5" dirty="0">
                <a:latin typeface="Arial"/>
                <a:cs typeface="Arial"/>
              </a:rPr>
              <a:t>Изготвянето </a:t>
            </a:r>
            <a:r>
              <a:rPr sz="1600" i="1" dirty="0">
                <a:latin typeface="Arial"/>
                <a:cs typeface="Arial"/>
              </a:rPr>
              <a:t>на </a:t>
            </a:r>
            <a:r>
              <a:rPr sz="1600" i="1" spc="-10" dirty="0">
                <a:latin typeface="Arial"/>
                <a:cs typeface="Arial"/>
              </a:rPr>
              <a:t>план </a:t>
            </a:r>
            <a:r>
              <a:rPr sz="1600" i="1" spc="-5" dirty="0">
                <a:latin typeface="Arial"/>
                <a:cs typeface="Arial"/>
              </a:rPr>
              <a:t>на класния ръководител, където отразявам </a:t>
            </a:r>
            <a:r>
              <a:rPr sz="1600" i="1" spc="-10" dirty="0">
                <a:latin typeface="Arial"/>
                <a:cs typeface="Arial"/>
              </a:rPr>
              <a:t>спецификите  </a:t>
            </a:r>
            <a:r>
              <a:rPr sz="1600" i="1" spc="-5" dirty="0">
                <a:latin typeface="Arial"/>
                <a:cs typeface="Arial"/>
              </a:rPr>
              <a:t>на съответната </a:t>
            </a:r>
            <a:r>
              <a:rPr sz="1600" i="1" spc="-10" dirty="0">
                <a:latin typeface="Arial"/>
                <a:cs typeface="Arial"/>
              </a:rPr>
              <a:t>паралелка, която </a:t>
            </a:r>
            <a:r>
              <a:rPr sz="1600" i="1" spc="-5" dirty="0">
                <a:latin typeface="Arial"/>
                <a:cs typeface="Arial"/>
              </a:rPr>
              <a:t>ръководя и задачите, свързани с </a:t>
            </a:r>
            <a:r>
              <a:rPr sz="1600" i="1" spc="-10" dirty="0">
                <a:latin typeface="Arial"/>
                <a:cs typeface="Arial"/>
              </a:rPr>
              <a:t>решаването  </a:t>
            </a:r>
            <a:r>
              <a:rPr sz="1600" i="1" spc="-5" dirty="0">
                <a:latin typeface="Arial"/>
                <a:cs typeface="Arial"/>
              </a:rPr>
              <a:t>на </a:t>
            </a:r>
            <a:r>
              <a:rPr sz="1600" i="1" spc="-10" dirty="0">
                <a:latin typeface="Arial"/>
                <a:cs typeface="Arial"/>
              </a:rPr>
              <a:t>характерните проблеми </a:t>
            </a:r>
            <a:r>
              <a:rPr sz="1600" i="1" spc="-5" dirty="0">
                <a:latin typeface="Arial"/>
                <a:cs typeface="Arial"/>
              </a:rPr>
              <a:t>там. </a:t>
            </a:r>
            <a:r>
              <a:rPr sz="1600" i="1" spc="-10" dirty="0">
                <a:latin typeface="Arial"/>
                <a:cs typeface="Arial"/>
              </a:rPr>
              <a:t>Основни </a:t>
            </a:r>
            <a:r>
              <a:rPr sz="1600" i="1" spc="-5" dirty="0">
                <a:latin typeface="Arial"/>
                <a:cs typeface="Arial"/>
              </a:rPr>
              <a:t>цели </a:t>
            </a:r>
            <a:r>
              <a:rPr sz="1600" i="1" spc="-10" dirty="0">
                <a:latin typeface="Arial"/>
                <a:cs typeface="Arial"/>
              </a:rPr>
              <a:t>тук </a:t>
            </a:r>
            <a:r>
              <a:rPr sz="1600" i="1" dirty="0">
                <a:latin typeface="Arial"/>
                <a:cs typeface="Arial"/>
              </a:rPr>
              <a:t>са </a:t>
            </a:r>
            <a:r>
              <a:rPr sz="1600" i="1" spc="-5" dirty="0">
                <a:latin typeface="Arial"/>
                <a:cs typeface="Arial"/>
              </a:rPr>
              <a:t>постигане на </a:t>
            </a:r>
            <a:r>
              <a:rPr sz="1600" i="1" spc="-10" dirty="0">
                <a:latin typeface="Arial"/>
                <a:cs typeface="Arial"/>
              </a:rPr>
              <a:t>атмосфера  </a:t>
            </a:r>
            <a:r>
              <a:rPr sz="1600" i="1" spc="-5" dirty="0">
                <a:latin typeface="Arial"/>
                <a:cs typeface="Arial"/>
              </a:rPr>
              <a:t>на спокойствие и доверие, на разбиране и взаимопомощ, на подкрепа и  </a:t>
            </a:r>
            <a:r>
              <a:rPr sz="1600" i="1" spc="-10" dirty="0">
                <a:latin typeface="Arial"/>
                <a:cs typeface="Arial"/>
              </a:rPr>
              <a:t>сътрудничество </a:t>
            </a:r>
            <a:r>
              <a:rPr sz="1600" i="1" spc="-5" dirty="0">
                <a:latin typeface="Arial"/>
                <a:cs typeface="Arial"/>
              </a:rPr>
              <a:t>между учениците в</a:t>
            </a:r>
            <a:r>
              <a:rPr sz="1600" i="1" spc="11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класа;</a:t>
            </a:r>
            <a:endParaRPr sz="1600">
              <a:latin typeface="Arial"/>
              <a:cs typeface="Arial"/>
            </a:endParaRPr>
          </a:p>
          <a:p>
            <a:pPr marL="355600" marR="6350" indent="-342900" algn="just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6235" algn="l"/>
              </a:tabLst>
            </a:pPr>
            <a:r>
              <a:rPr sz="1600" i="1" spc="-10" dirty="0">
                <a:latin typeface="Arial"/>
                <a:cs typeface="Arial"/>
              </a:rPr>
              <a:t>Диагностика, </a:t>
            </a:r>
            <a:r>
              <a:rPr sz="1600" i="1" spc="-5" dirty="0">
                <a:latin typeface="Arial"/>
                <a:cs typeface="Arial"/>
              </a:rPr>
              <a:t>оценяване и отчитане на постиженията на учениците, което е  </a:t>
            </a:r>
            <a:r>
              <a:rPr sz="1600" i="1" spc="-10" dirty="0">
                <a:latin typeface="Arial"/>
                <a:cs typeface="Arial"/>
              </a:rPr>
              <a:t>критерий </a:t>
            </a:r>
            <a:r>
              <a:rPr sz="1600" i="1" spc="-5" dirty="0">
                <a:latin typeface="Arial"/>
                <a:cs typeface="Arial"/>
              </a:rPr>
              <a:t>не </a:t>
            </a:r>
            <a:r>
              <a:rPr sz="1600" i="1" dirty="0">
                <a:latin typeface="Arial"/>
                <a:cs typeface="Arial"/>
              </a:rPr>
              <a:t>само </a:t>
            </a:r>
            <a:r>
              <a:rPr sz="1600" i="1" spc="-5" dirty="0">
                <a:latin typeface="Arial"/>
                <a:cs typeface="Arial"/>
              </a:rPr>
              <a:t>за тяхната </a:t>
            </a:r>
            <a:r>
              <a:rPr sz="1600" i="1" spc="-10" dirty="0">
                <a:latin typeface="Arial"/>
                <a:cs typeface="Arial"/>
              </a:rPr>
              <a:t>успеваемост, </a:t>
            </a:r>
            <a:r>
              <a:rPr sz="1600" i="1" dirty="0">
                <a:latin typeface="Arial"/>
                <a:cs typeface="Arial"/>
              </a:rPr>
              <a:t>но </a:t>
            </a:r>
            <a:r>
              <a:rPr sz="1600" i="1" spc="-5" dirty="0">
                <a:latin typeface="Arial"/>
                <a:cs typeface="Arial"/>
              </a:rPr>
              <a:t>и за качеството на моя собствен  труд;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1600" i="1" spc="-5" dirty="0">
                <a:latin typeface="Arial"/>
                <a:cs typeface="Arial"/>
              </a:rPr>
              <a:t>Реализиране</a:t>
            </a:r>
            <a:r>
              <a:rPr sz="1600" i="1" spc="19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на</a:t>
            </a:r>
            <a:r>
              <a:rPr sz="1600" i="1" spc="19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възпитателно</a:t>
            </a:r>
            <a:r>
              <a:rPr sz="1600" i="1" spc="204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–</a:t>
            </a:r>
            <a:r>
              <a:rPr sz="1600" i="1" spc="195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образователния</a:t>
            </a:r>
            <a:r>
              <a:rPr sz="1600" i="1" spc="204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процес</a:t>
            </a:r>
            <a:r>
              <a:rPr sz="1600" i="1" spc="204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в</a:t>
            </a:r>
            <a:r>
              <a:rPr sz="1600" i="1" spc="20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неговата</a:t>
            </a:r>
            <a:r>
              <a:rPr sz="1600" i="1" spc="20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динамика</a:t>
            </a:r>
            <a:r>
              <a:rPr sz="1600" i="1" spc="204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–</a:t>
            </a:r>
            <a:endParaRPr sz="16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</a:pPr>
            <a:r>
              <a:rPr sz="1600" i="1" spc="-10" dirty="0">
                <a:latin typeface="Arial"/>
                <a:cs typeface="Arial"/>
              </a:rPr>
              <a:t>развиване </a:t>
            </a:r>
            <a:r>
              <a:rPr sz="1600" i="1" spc="-5" dirty="0">
                <a:latin typeface="Arial"/>
                <a:cs typeface="Arial"/>
              </a:rPr>
              <a:t>на добри </a:t>
            </a:r>
            <a:r>
              <a:rPr sz="1600" i="1" spc="-10" dirty="0">
                <a:latin typeface="Arial"/>
                <a:cs typeface="Arial"/>
              </a:rPr>
              <a:t>социални </a:t>
            </a:r>
            <a:r>
              <a:rPr sz="1600" i="1" spc="-5" dirty="0">
                <a:latin typeface="Arial"/>
                <a:cs typeface="Arial"/>
              </a:rPr>
              <a:t>умения и способност за </a:t>
            </a:r>
            <a:r>
              <a:rPr sz="1600" i="1" spc="-10" dirty="0">
                <a:latin typeface="Arial"/>
                <a:cs typeface="Arial"/>
              </a:rPr>
              <a:t>социална</a:t>
            </a:r>
            <a:r>
              <a:rPr sz="1600" i="1" spc="13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интеграция;</a:t>
            </a:r>
            <a:endParaRPr sz="1600">
              <a:latin typeface="Arial"/>
              <a:cs typeface="Arial"/>
            </a:endParaRPr>
          </a:p>
          <a:p>
            <a:pPr marL="355600" marR="8255" indent="-342900" algn="just">
              <a:lnSpc>
                <a:spcPct val="100000"/>
              </a:lnSpc>
              <a:spcBef>
                <a:spcPts val="390"/>
              </a:spcBef>
              <a:buFont typeface="Wingdings"/>
              <a:buChar char=""/>
              <a:tabLst>
                <a:tab pos="356235" algn="l"/>
              </a:tabLst>
            </a:pPr>
            <a:r>
              <a:rPr sz="1600" i="1" spc="-5" dirty="0">
                <a:latin typeface="Arial"/>
                <a:cs typeface="Arial"/>
              </a:rPr>
              <a:t>Търсене на “обратна </a:t>
            </a:r>
            <a:r>
              <a:rPr sz="1600" i="1" dirty="0">
                <a:latin typeface="Arial"/>
                <a:cs typeface="Arial"/>
              </a:rPr>
              <a:t>връзка” </a:t>
            </a:r>
            <a:r>
              <a:rPr sz="1600" i="1" spc="-5" dirty="0">
                <a:latin typeface="Arial"/>
                <a:cs typeface="Arial"/>
              </a:rPr>
              <a:t>с учениците, </a:t>
            </a:r>
            <a:r>
              <a:rPr sz="1600" i="1" dirty="0">
                <a:latin typeface="Arial"/>
                <a:cs typeface="Arial"/>
              </a:rPr>
              <a:t>но </a:t>
            </a:r>
            <a:r>
              <a:rPr sz="1600" i="1" spc="-5" dirty="0">
                <a:latin typeface="Arial"/>
                <a:cs typeface="Arial"/>
              </a:rPr>
              <a:t>и </a:t>
            </a:r>
            <a:r>
              <a:rPr sz="1600" i="1" spc="-10" dirty="0">
                <a:latin typeface="Arial"/>
                <a:cs typeface="Arial"/>
              </a:rPr>
              <a:t>активна </a:t>
            </a:r>
            <a:r>
              <a:rPr sz="1600" i="1" spc="-5" dirty="0">
                <a:latin typeface="Arial"/>
                <a:cs typeface="Arial"/>
              </a:rPr>
              <a:t>работа по привличане </a:t>
            </a:r>
            <a:r>
              <a:rPr sz="1600" i="1" spc="-10" dirty="0">
                <a:latin typeface="Arial"/>
                <a:cs typeface="Arial"/>
              </a:rPr>
              <a:t>на  родителите </a:t>
            </a:r>
            <a:r>
              <a:rPr sz="1600" i="1" spc="-5" dirty="0">
                <a:latin typeface="Arial"/>
                <a:cs typeface="Arial"/>
              </a:rPr>
              <a:t>в учебния</a:t>
            </a:r>
            <a:r>
              <a:rPr sz="1600" i="1" spc="50" dirty="0">
                <a:latin typeface="Arial"/>
                <a:cs typeface="Arial"/>
              </a:rPr>
              <a:t> </a:t>
            </a:r>
            <a:r>
              <a:rPr sz="1600" i="1" spc="-5" dirty="0">
                <a:latin typeface="Arial"/>
                <a:cs typeface="Arial"/>
              </a:rPr>
              <a:t>процес;</a:t>
            </a:r>
            <a:endParaRPr sz="16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38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1600" i="1" spc="-10" dirty="0">
                <a:latin typeface="Arial"/>
                <a:cs typeface="Arial"/>
              </a:rPr>
              <a:t>Взаимодействие </a:t>
            </a:r>
            <a:r>
              <a:rPr sz="1600" i="1" spc="-5" dirty="0">
                <a:latin typeface="Arial"/>
                <a:cs typeface="Arial"/>
              </a:rPr>
              <a:t>с </a:t>
            </a:r>
            <a:r>
              <a:rPr sz="1600" i="1" spc="-10" dirty="0">
                <a:latin typeface="Arial"/>
                <a:cs typeface="Arial"/>
              </a:rPr>
              <a:t>всички </a:t>
            </a:r>
            <a:r>
              <a:rPr sz="1600" i="1" spc="-5" dirty="0">
                <a:latin typeface="Arial"/>
                <a:cs typeface="Arial"/>
              </a:rPr>
              <a:t>колеги и </a:t>
            </a:r>
            <a:r>
              <a:rPr sz="1600" i="1" spc="-10" dirty="0">
                <a:latin typeface="Arial"/>
                <a:cs typeface="Arial"/>
              </a:rPr>
              <a:t>образователните</a:t>
            </a:r>
            <a:r>
              <a:rPr sz="1600" i="1" spc="140" dirty="0">
                <a:latin typeface="Arial"/>
                <a:cs typeface="Arial"/>
              </a:rPr>
              <a:t> </a:t>
            </a:r>
            <a:r>
              <a:rPr sz="1600" i="1" spc="-10" dirty="0">
                <a:latin typeface="Arial"/>
                <a:cs typeface="Arial"/>
              </a:rPr>
              <a:t>институции.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8931" y="335279"/>
            <a:ext cx="7984235" cy="12313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1570" y="483234"/>
            <a:ext cx="72815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МЕТОДИЧЕСКА</a:t>
            </a:r>
            <a:r>
              <a:rPr spc="-80" dirty="0"/>
              <a:t> </a:t>
            </a:r>
            <a:r>
              <a:rPr spc="-5" dirty="0"/>
              <a:t>ДЕЙНОСТ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635" algn="just">
              <a:lnSpc>
                <a:spcPct val="100000"/>
              </a:lnSpc>
              <a:spcBef>
                <a:spcPts val="100"/>
              </a:spcBef>
            </a:pPr>
            <a:r>
              <a:rPr i="1" spc="-10" dirty="0"/>
              <a:t>Сложността </a:t>
            </a:r>
            <a:r>
              <a:rPr i="1" dirty="0"/>
              <a:t>в </a:t>
            </a:r>
            <a:r>
              <a:rPr i="1" spc="-5" dirty="0"/>
              <a:t>работата </a:t>
            </a:r>
            <a:r>
              <a:rPr i="1" dirty="0"/>
              <a:t>на </a:t>
            </a:r>
            <a:r>
              <a:rPr i="1" spc="-10" dirty="0"/>
              <a:t>началния </a:t>
            </a:r>
            <a:r>
              <a:rPr i="1" spc="-5" dirty="0"/>
              <a:t>учител </a:t>
            </a:r>
            <a:r>
              <a:rPr i="1" dirty="0"/>
              <a:t>е </a:t>
            </a:r>
            <a:r>
              <a:rPr i="1" spc="-5" dirty="0"/>
              <a:t>предопределена </a:t>
            </a:r>
            <a:r>
              <a:rPr i="1" spc="5" dirty="0"/>
              <a:t>от  </a:t>
            </a:r>
            <a:r>
              <a:rPr spc="-10" dirty="0"/>
              <a:t>факта, </a:t>
            </a:r>
            <a:r>
              <a:rPr dirty="0"/>
              <a:t>че </a:t>
            </a:r>
            <a:r>
              <a:rPr spc="-5" dirty="0"/>
              <a:t>той трябва </a:t>
            </a:r>
            <a:r>
              <a:rPr dirty="0"/>
              <a:t>да </a:t>
            </a:r>
            <a:r>
              <a:rPr spc="-5" dirty="0"/>
              <a:t>преподава различни учебни предмети,  изискващи специфични методи </a:t>
            </a:r>
            <a:r>
              <a:rPr dirty="0"/>
              <a:t>за </a:t>
            </a:r>
            <a:r>
              <a:rPr spc="-5" dirty="0"/>
              <a:t>преподаване </a:t>
            </a:r>
            <a:r>
              <a:rPr dirty="0"/>
              <a:t>на </a:t>
            </a:r>
            <a:r>
              <a:rPr spc="-10" dirty="0"/>
              <a:t>знанията, </a:t>
            </a:r>
            <a:r>
              <a:rPr dirty="0"/>
              <a:t>а </a:t>
            </a:r>
            <a:r>
              <a:rPr spc="-10" dirty="0"/>
              <a:t>също </a:t>
            </a:r>
            <a:r>
              <a:rPr dirty="0"/>
              <a:t>и  </a:t>
            </a:r>
            <a:r>
              <a:rPr spc="-5" dirty="0"/>
              <a:t>различни методи </a:t>
            </a:r>
            <a:r>
              <a:rPr dirty="0"/>
              <a:t>за </a:t>
            </a:r>
            <a:r>
              <a:rPr spc="-5" dirty="0"/>
              <a:t>тяхното оценяване. Ето </a:t>
            </a:r>
            <a:r>
              <a:rPr dirty="0"/>
              <a:t>защо е </a:t>
            </a:r>
            <a:r>
              <a:rPr spc="-5" dirty="0"/>
              <a:t>важно  прилагането </a:t>
            </a:r>
            <a:r>
              <a:rPr dirty="0"/>
              <a:t>на </a:t>
            </a:r>
            <a:r>
              <a:rPr spc="-5" dirty="0"/>
              <a:t>всички дидактични методи </a:t>
            </a:r>
            <a:r>
              <a:rPr dirty="0"/>
              <a:t>в </a:t>
            </a:r>
            <a:r>
              <a:rPr spc="-5" dirty="0"/>
              <a:t>цялото им многообразие </a:t>
            </a:r>
            <a:r>
              <a:rPr dirty="0"/>
              <a:t>–  </a:t>
            </a:r>
            <a:r>
              <a:rPr spc="-5" dirty="0"/>
              <a:t>разказ, беседа, диалог, наблюдение, демонстрация,</a:t>
            </a:r>
            <a:r>
              <a:rPr spc="150" dirty="0"/>
              <a:t> </a:t>
            </a:r>
            <a:r>
              <a:rPr spc="-5" dirty="0"/>
              <a:t>практически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46303" y="3662553"/>
            <a:ext cx="713867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52880" algn="l"/>
                <a:tab pos="1742439" algn="l"/>
                <a:tab pos="2888615" algn="l"/>
                <a:tab pos="3178175" algn="l"/>
                <a:tab pos="3918585" algn="l"/>
                <a:tab pos="4632325" algn="l"/>
                <a:tab pos="4921885" algn="l"/>
                <a:tab pos="5755640" algn="l"/>
              </a:tabLst>
            </a:pPr>
            <a:r>
              <a:rPr sz="1800" i="1" spc="-5" dirty="0">
                <a:latin typeface="Arial"/>
                <a:cs typeface="Arial"/>
              </a:rPr>
              <a:t>упражнения	</a:t>
            </a:r>
            <a:r>
              <a:rPr sz="1800" i="1" dirty="0">
                <a:latin typeface="Arial"/>
                <a:cs typeface="Arial"/>
              </a:rPr>
              <a:t>и	</a:t>
            </a:r>
            <a:r>
              <a:rPr sz="1800" i="1" spc="-5" dirty="0">
                <a:latin typeface="Arial"/>
                <a:cs typeface="Arial"/>
              </a:rPr>
              <a:t>занятия,	</a:t>
            </a:r>
            <a:r>
              <a:rPr sz="1800" i="1" dirty="0">
                <a:latin typeface="Arial"/>
                <a:cs typeface="Arial"/>
              </a:rPr>
              <a:t>а	също	</a:t>
            </a:r>
            <a:r>
              <a:rPr sz="1800" i="1" spc="-10" dirty="0">
                <a:latin typeface="Arial"/>
                <a:cs typeface="Arial"/>
              </a:rPr>
              <a:t>така	</a:t>
            </a:r>
            <a:r>
              <a:rPr sz="1800" i="1" dirty="0">
                <a:latin typeface="Arial"/>
                <a:cs typeface="Arial"/>
              </a:rPr>
              <a:t>и	</a:t>
            </a:r>
            <a:r>
              <a:rPr sz="1800" i="1" spc="-5" dirty="0">
                <a:latin typeface="Arial"/>
                <a:cs typeface="Arial"/>
              </a:rPr>
              <a:t>устно	</a:t>
            </a:r>
            <a:r>
              <a:rPr sz="1800" i="1" spc="-10" dirty="0">
                <a:latin typeface="Arial"/>
                <a:cs typeface="Arial"/>
              </a:rPr>
              <a:t>изпитване,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478915" algn="l"/>
                <a:tab pos="2803525" algn="l"/>
                <a:tab pos="4217670" algn="l"/>
                <a:tab pos="5336540" algn="l"/>
                <a:tab pos="6185535" algn="l"/>
                <a:tab pos="6540500" algn="l"/>
              </a:tabLst>
            </a:pPr>
            <a:r>
              <a:rPr sz="1800" i="1" spc="-10" dirty="0">
                <a:latin typeface="Arial"/>
                <a:cs typeface="Arial"/>
              </a:rPr>
              <a:t>и</a:t>
            </a:r>
            <a:r>
              <a:rPr sz="1800" i="1" dirty="0">
                <a:latin typeface="Arial"/>
                <a:cs typeface="Arial"/>
              </a:rPr>
              <a:t>з</a:t>
            </a:r>
            <a:r>
              <a:rPr sz="1800" i="1" spc="5" dirty="0">
                <a:latin typeface="Arial"/>
                <a:cs typeface="Arial"/>
              </a:rPr>
              <a:t>п</a:t>
            </a:r>
            <a:r>
              <a:rPr sz="1800" i="1" spc="-10" dirty="0">
                <a:latin typeface="Arial"/>
                <a:cs typeface="Arial"/>
              </a:rPr>
              <a:t>и</a:t>
            </a:r>
            <a:r>
              <a:rPr sz="1800" i="1" spc="-15" dirty="0">
                <a:latin typeface="Arial"/>
                <a:cs typeface="Arial"/>
              </a:rPr>
              <a:t>т</a:t>
            </a:r>
            <a:r>
              <a:rPr sz="1800" i="1" dirty="0">
                <a:latin typeface="Arial"/>
                <a:cs typeface="Arial"/>
              </a:rPr>
              <a:t>в</a:t>
            </a:r>
            <a:r>
              <a:rPr sz="1800" i="1" spc="-15" dirty="0">
                <a:latin typeface="Arial"/>
                <a:cs typeface="Arial"/>
              </a:rPr>
              <a:t>а</a:t>
            </a:r>
            <a:r>
              <a:rPr sz="1800" i="1" spc="-5" dirty="0">
                <a:latin typeface="Arial"/>
                <a:cs typeface="Arial"/>
              </a:rPr>
              <a:t>не</a:t>
            </a:r>
            <a:r>
              <a:rPr sz="1800" i="1" dirty="0">
                <a:latin typeface="Arial"/>
                <a:cs typeface="Arial"/>
              </a:rPr>
              <a:t>,	д</a:t>
            </a:r>
            <a:r>
              <a:rPr sz="1800" i="1" spc="-10" dirty="0">
                <a:latin typeface="Arial"/>
                <a:cs typeface="Arial"/>
              </a:rPr>
              <a:t>и</a:t>
            </a:r>
            <a:r>
              <a:rPr sz="1800" i="1" spc="-5" dirty="0">
                <a:latin typeface="Arial"/>
                <a:cs typeface="Arial"/>
              </a:rPr>
              <a:t>кт</a:t>
            </a:r>
            <a:r>
              <a:rPr sz="1800" i="1" spc="-10" dirty="0">
                <a:latin typeface="Arial"/>
                <a:cs typeface="Arial"/>
              </a:rPr>
              <a:t>о</a:t>
            </a:r>
            <a:r>
              <a:rPr sz="1800" i="1" dirty="0">
                <a:latin typeface="Arial"/>
                <a:cs typeface="Arial"/>
              </a:rPr>
              <a:t>вк</a:t>
            </a:r>
            <a:r>
              <a:rPr sz="1800" i="1" spc="-10" dirty="0">
                <a:latin typeface="Arial"/>
                <a:cs typeface="Arial"/>
              </a:rPr>
              <a:t>а</a:t>
            </a:r>
            <a:r>
              <a:rPr sz="1800" i="1" dirty="0">
                <a:latin typeface="Arial"/>
                <a:cs typeface="Arial"/>
              </a:rPr>
              <a:t>,	</a:t>
            </a:r>
            <a:r>
              <a:rPr sz="1800" i="1" spc="-5" dirty="0">
                <a:latin typeface="Arial"/>
                <a:cs typeface="Arial"/>
              </a:rPr>
              <a:t>кон</a:t>
            </a:r>
            <a:r>
              <a:rPr sz="1800" i="1" spc="-15" dirty="0">
                <a:latin typeface="Arial"/>
                <a:cs typeface="Arial"/>
              </a:rPr>
              <a:t>т</a:t>
            </a:r>
            <a:r>
              <a:rPr sz="1800" i="1" spc="-10" dirty="0">
                <a:latin typeface="Arial"/>
                <a:cs typeface="Arial"/>
              </a:rPr>
              <a:t>ро</a:t>
            </a:r>
            <a:r>
              <a:rPr sz="1800" i="1" dirty="0">
                <a:latin typeface="Arial"/>
                <a:cs typeface="Arial"/>
              </a:rPr>
              <a:t>л</a:t>
            </a:r>
            <a:r>
              <a:rPr sz="1800" i="1" spc="5" dirty="0">
                <a:latin typeface="Arial"/>
                <a:cs typeface="Arial"/>
              </a:rPr>
              <a:t>н</a:t>
            </a:r>
            <a:r>
              <a:rPr sz="1800" i="1" dirty="0">
                <a:latin typeface="Arial"/>
                <a:cs typeface="Arial"/>
              </a:rPr>
              <a:t>а	</a:t>
            </a:r>
            <a:r>
              <a:rPr sz="1800" i="1" spc="-10" dirty="0">
                <a:latin typeface="Arial"/>
                <a:cs typeface="Arial"/>
              </a:rPr>
              <a:t>раб</a:t>
            </a:r>
            <a:r>
              <a:rPr sz="1800" i="1" dirty="0">
                <a:latin typeface="Arial"/>
                <a:cs typeface="Arial"/>
              </a:rPr>
              <a:t>о</a:t>
            </a:r>
            <a:r>
              <a:rPr sz="1800" i="1" spc="-15" dirty="0">
                <a:latin typeface="Arial"/>
                <a:cs typeface="Arial"/>
              </a:rPr>
              <a:t>т</a:t>
            </a:r>
            <a:r>
              <a:rPr sz="1800" i="1" spc="-10" dirty="0">
                <a:latin typeface="Arial"/>
                <a:cs typeface="Arial"/>
              </a:rPr>
              <a:t>а</a:t>
            </a:r>
            <a:r>
              <a:rPr sz="1800" i="1" dirty="0">
                <a:latin typeface="Arial"/>
                <a:cs typeface="Arial"/>
              </a:rPr>
              <a:t>,	</a:t>
            </a:r>
            <a:r>
              <a:rPr sz="1800" i="1" spc="-15" dirty="0">
                <a:latin typeface="Arial"/>
                <a:cs typeface="Arial"/>
              </a:rPr>
              <a:t>т</a:t>
            </a:r>
            <a:r>
              <a:rPr sz="1800" i="1" spc="-10" dirty="0">
                <a:latin typeface="Arial"/>
                <a:cs typeface="Arial"/>
              </a:rPr>
              <a:t>е</a:t>
            </a:r>
            <a:r>
              <a:rPr sz="1800" i="1" spc="5" dirty="0">
                <a:latin typeface="Arial"/>
                <a:cs typeface="Arial"/>
              </a:rPr>
              <a:t>с</a:t>
            </a:r>
            <a:r>
              <a:rPr sz="1800" i="1" dirty="0">
                <a:latin typeface="Arial"/>
                <a:cs typeface="Arial"/>
              </a:rPr>
              <a:t>т	и	</a:t>
            </a:r>
            <a:r>
              <a:rPr sz="1800" i="1" spc="-5" dirty="0">
                <a:latin typeface="Arial"/>
                <a:cs typeface="Arial"/>
              </a:rPr>
              <a:t>д</a:t>
            </a:r>
            <a:r>
              <a:rPr sz="1800" i="1" spc="-10" dirty="0">
                <a:latin typeface="Arial"/>
                <a:cs typeface="Arial"/>
              </a:rPr>
              <a:t>р</a:t>
            </a:r>
            <a:r>
              <a:rPr sz="1800" i="1" dirty="0">
                <a:latin typeface="Arial"/>
                <a:cs typeface="Arial"/>
              </a:rPr>
              <a:t>.</a:t>
            </a:r>
            <a:r>
              <a:rPr sz="1800" i="1" spc="-5" dirty="0">
                <a:latin typeface="Arial"/>
                <a:cs typeface="Arial"/>
              </a:rPr>
              <a:t>За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690484" y="3662553"/>
            <a:ext cx="9277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i="1" dirty="0">
                <a:latin typeface="Arial"/>
                <a:cs typeface="Arial"/>
              </a:rPr>
              <a:t>п</a:t>
            </a:r>
            <a:r>
              <a:rPr sz="1800" i="1" spc="-20" dirty="0">
                <a:latin typeface="Arial"/>
                <a:cs typeface="Arial"/>
              </a:rPr>
              <a:t>и</a:t>
            </a:r>
            <a:r>
              <a:rPr sz="1800" i="1" dirty="0">
                <a:latin typeface="Arial"/>
                <a:cs typeface="Arial"/>
              </a:rPr>
              <a:t>смено</a:t>
            </a:r>
            <a:endParaRPr sz="1800">
              <a:latin typeface="Arial"/>
              <a:cs typeface="Arial"/>
            </a:endParaRPr>
          </a:p>
          <a:p>
            <a:pPr marL="210820">
              <a:lnSpc>
                <a:spcPct val="100000"/>
              </a:lnSpc>
            </a:pPr>
            <a:r>
              <a:rPr sz="1800" i="1" dirty="0">
                <a:latin typeface="Arial"/>
                <a:cs typeface="Arial"/>
              </a:rPr>
              <a:t>цел</a:t>
            </a:r>
            <a:r>
              <a:rPr sz="1800" i="1" spc="-15" dirty="0">
                <a:latin typeface="Arial"/>
                <a:cs typeface="Arial"/>
              </a:rPr>
              <a:t>т</a:t>
            </a:r>
            <a:r>
              <a:rPr sz="1800" i="1" dirty="0">
                <a:latin typeface="Arial"/>
                <a:cs typeface="Arial"/>
              </a:rPr>
              <a:t>а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6303" y="4211573"/>
            <a:ext cx="8073390" cy="2275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i="1" spc="-5" dirty="0">
                <a:latin typeface="Arial"/>
                <a:cs typeface="Arial"/>
              </a:rPr>
              <a:t>използвам широко различни дидактични материали, сборници, помагала  </a:t>
            </a:r>
            <a:r>
              <a:rPr sz="1800" i="1" dirty="0">
                <a:latin typeface="Arial"/>
                <a:cs typeface="Arial"/>
              </a:rPr>
              <a:t>и </a:t>
            </a:r>
            <a:r>
              <a:rPr sz="1800" i="1" spc="-5" dirty="0">
                <a:latin typeface="Arial"/>
                <a:cs typeface="Arial"/>
              </a:rPr>
              <a:t>учебници, </a:t>
            </a:r>
            <a:r>
              <a:rPr sz="1800" i="1" dirty="0">
                <a:latin typeface="Arial"/>
                <a:cs typeface="Arial"/>
              </a:rPr>
              <a:t>извън </a:t>
            </a:r>
            <a:r>
              <a:rPr sz="1800" i="1" spc="-10" dirty="0">
                <a:latin typeface="Arial"/>
                <a:cs typeface="Arial"/>
              </a:rPr>
              <a:t>тези, </a:t>
            </a:r>
            <a:r>
              <a:rPr sz="1800" i="1" spc="-5" dirty="0">
                <a:latin typeface="Arial"/>
                <a:cs typeface="Arial"/>
              </a:rPr>
              <a:t>определени </a:t>
            </a:r>
            <a:r>
              <a:rPr sz="1800" i="1" dirty="0">
                <a:latin typeface="Arial"/>
                <a:cs typeface="Arial"/>
              </a:rPr>
              <a:t>с </a:t>
            </a:r>
            <a:r>
              <a:rPr sz="1800" i="1" spc="-5" dirty="0">
                <a:latin typeface="Arial"/>
                <a:cs typeface="Arial"/>
              </a:rPr>
              <a:t>тематичен работен план. Често  </a:t>
            </a:r>
            <a:r>
              <a:rPr sz="1800" i="1" dirty="0">
                <a:latin typeface="Arial"/>
                <a:cs typeface="Arial"/>
              </a:rPr>
              <a:t>и </a:t>
            </a:r>
            <a:r>
              <a:rPr sz="1800" i="1" spc="-5" dirty="0">
                <a:latin typeface="Arial"/>
                <a:cs typeface="Arial"/>
              </a:rPr>
              <a:t>материали от електронната мрежа /Интернет/, преценени от </a:t>
            </a:r>
            <a:r>
              <a:rPr sz="1800" i="1" dirty="0">
                <a:latin typeface="Arial"/>
                <a:cs typeface="Arial"/>
              </a:rPr>
              <a:t>мен  </a:t>
            </a:r>
            <a:r>
              <a:rPr sz="1800" i="1" spc="-10" dirty="0">
                <a:latin typeface="Arial"/>
                <a:cs typeface="Arial"/>
              </a:rPr>
              <a:t>като </a:t>
            </a:r>
            <a:r>
              <a:rPr sz="1800" i="1" spc="-5" dirty="0">
                <a:latin typeface="Arial"/>
                <a:cs typeface="Arial"/>
              </a:rPr>
              <a:t>подходящи. Според нуждите използвам </a:t>
            </a:r>
            <a:r>
              <a:rPr sz="1800" i="1" dirty="0">
                <a:latin typeface="Arial"/>
                <a:cs typeface="Arial"/>
              </a:rPr>
              <a:t>и </a:t>
            </a:r>
            <a:r>
              <a:rPr sz="1800" i="1" spc="-5" dirty="0">
                <a:latin typeface="Arial"/>
                <a:cs typeface="Arial"/>
              </a:rPr>
              <a:t>методите </a:t>
            </a:r>
            <a:r>
              <a:rPr sz="1800" i="1" spc="5" dirty="0">
                <a:latin typeface="Arial"/>
                <a:cs typeface="Arial"/>
              </a:rPr>
              <a:t>на  </a:t>
            </a:r>
            <a:r>
              <a:rPr sz="1800" i="1" spc="-10" dirty="0">
                <a:latin typeface="Arial"/>
                <a:cs typeface="Arial"/>
              </a:rPr>
              <a:t>индивидуалната </a:t>
            </a:r>
            <a:r>
              <a:rPr sz="1800" i="1" dirty="0">
                <a:latin typeface="Arial"/>
                <a:cs typeface="Arial"/>
              </a:rPr>
              <a:t>и </a:t>
            </a:r>
            <a:r>
              <a:rPr sz="1800" i="1" spc="-10" dirty="0">
                <a:latin typeface="Arial"/>
                <a:cs typeface="Arial"/>
              </a:rPr>
              <a:t>груповата</a:t>
            </a:r>
            <a:r>
              <a:rPr sz="1800" i="1" spc="45" dirty="0">
                <a:latin typeface="Arial"/>
                <a:cs typeface="Arial"/>
              </a:rPr>
              <a:t> </a:t>
            </a:r>
            <a:r>
              <a:rPr sz="1800" i="1" spc="-10" dirty="0">
                <a:latin typeface="Arial"/>
                <a:cs typeface="Arial"/>
              </a:rPr>
              <a:t>работа.</a:t>
            </a:r>
            <a:endParaRPr sz="1800">
              <a:latin typeface="Arial"/>
              <a:cs typeface="Arial"/>
            </a:endParaRPr>
          </a:p>
          <a:p>
            <a:pPr marL="12700" marR="5080" indent="127635" algn="just">
              <a:lnSpc>
                <a:spcPct val="100000"/>
              </a:lnSpc>
              <a:spcBef>
                <a:spcPts val="434"/>
              </a:spcBef>
            </a:pPr>
            <a:r>
              <a:rPr sz="1800" i="1" spc="-5" dirty="0">
                <a:latin typeface="Arial"/>
                <a:cs typeface="Arial"/>
              </a:rPr>
              <a:t>Стремя </a:t>
            </a:r>
            <a:r>
              <a:rPr sz="1800" i="1" dirty="0">
                <a:latin typeface="Arial"/>
                <a:cs typeface="Arial"/>
              </a:rPr>
              <a:t>се </a:t>
            </a:r>
            <a:r>
              <a:rPr sz="1800" i="1" spc="-5" dirty="0">
                <a:latin typeface="Arial"/>
                <a:cs typeface="Arial"/>
              </a:rPr>
              <a:t>непрекъснато </a:t>
            </a:r>
            <a:r>
              <a:rPr sz="1800" i="1" dirty="0">
                <a:latin typeface="Arial"/>
                <a:cs typeface="Arial"/>
              </a:rPr>
              <a:t>да включвам всички ученици в </a:t>
            </a:r>
            <a:r>
              <a:rPr sz="1800" i="1" spc="-5" dirty="0">
                <a:latin typeface="Arial"/>
                <a:cs typeface="Arial"/>
              </a:rPr>
              <a:t>познавателния  процес, </a:t>
            </a:r>
            <a:r>
              <a:rPr sz="1800" i="1" spc="-10" dirty="0">
                <a:latin typeface="Arial"/>
                <a:cs typeface="Arial"/>
              </a:rPr>
              <a:t>според </a:t>
            </a:r>
            <a:r>
              <a:rPr sz="1800" i="1" spc="-5" dirty="0">
                <a:latin typeface="Arial"/>
                <a:cs typeface="Arial"/>
              </a:rPr>
              <a:t>техните потребности, </a:t>
            </a:r>
            <a:r>
              <a:rPr sz="1800" i="1" spc="-10" dirty="0">
                <a:latin typeface="Arial"/>
                <a:cs typeface="Arial"/>
              </a:rPr>
              <a:t>като </a:t>
            </a:r>
            <a:r>
              <a:rPr sz="1800" i="1" spc="-5" dirty="0">
                <a:latin typeface="Arial"/>
                <a:cs typeface="Arial"/>
              </a:rPr>
              <a:t>целта </a:t>
            </a:r>
            <a:r>
              <a:rPr sz="1800" i="1" dirty="0">
                <a:latin typeface="Arial"/>
                <a:cs typeface="Arial"/>
              </a:rPr>
              <a:t>е </a:t>
            </a:r>
            <a:r>
              <a:rPr sz="1800" i="1" spc="-5" dirty="0">
                <a:latin typeface="Arial"/>
                <a:cs typeface="Arial"/>
              </a:rPr>
              <a:t>развитие </a:t>
            </a:r>
            <a:r>
              <a:rPr sz="1800" i="1" dirty="0">
                <a:latin typeface="Arial"/>
                <a:cs typeface="Arial"/>
              </a:rPr>
              <a:t>и  </a:t>
            </a:r>
            <a:r>
              <a:rPr sz="1800" i="1" spc="-5" dirty="0">
                <a:latin typeface="Arial"/>
                <a:cs typeface="Arial"/>
              </a:rPr>
              <a:t>напредък, </a:t>
            </a:r>
            <a:r>
              <a:rPr sz="1800" i="1" spc="-10" dirty="0">
                <a:latin typeface="Arial"/>
                <a:cs typeface="Arial"/>
              </a:rPr>
              <a:t>както </a:t>
            </a:r>
            <a:r>
              <a:rPr sz="1800" i="1" dirty="0">
                <a:latin typeface="Arial"/>
                <a:cs typeface="Arial"/>
              </a:rPr>
              <a:t>за </a:t>
            </a:r>
            <a:r>
              <a:rPr sz="1800" i="1" spc="-10" dirty="0">
                <a:latin typeface="Arial"/>
                <a:cs typeface="Arial"/>
              </a:rPr>
              <a:t>изоставащите, така </a:t>
            </a:r>
            <a:r>
              <a:rPr sz="1800" i="1" dirty="0">
                <a:latin typeface="Arial"/>
                <a:cs typeface="Arial"/>
              </a:rPr>
              <a:t>и за по – </a:t>
            </a:r>
            <a:r>
              <a:rPr sz="1800" i="1" spc="-10" dirty="0">
                <a:latin typeface="Arial"/>
                <a:cs typeface="Arial"/>
              </a:rPr>
              <a:t>изявените</a:t>
            </a:r>
            <a:r>
              <a:rPr sz="1800" i="1" spc="130" dirty="0">
                <a:latin typeface="Arial"/>
                <a:cs typeface="Arial"/>
              </a:rPr>
              <a:t> </a:t>
            </a:r>
            <a:r>
              <a:rPr sz="1800" i="1" spc="-5" dirty="0">
                <a:latin typeface="Arial"/>
                <a:cs typeface="Arial"/>
              </a:rPr>
              <a:t>ученици.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5740" y="335279"/>
            <a:ext cx="8770620" cy="12313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8378" y="483234"/>
            <a:ext cx="806704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МЕТОДИЧЕСКИ</a:t>
            </a:r>
            <a:r>
              <a:rPr spc="-75" dirty="0"/>
              <a:t> </a:t>
            </a:r>
            <a:r>
              <a:rPr dirty="0"/>
              <a:t>МАТЕРИАЛИ</a:t>
            </a:r>
          </a:p>
        </p:txBody>
      </p:sp>
      <p:sp>
        <p:nvSpPr>
          <p:cNvPr id="5" name="object 5"/>
          <p:cNvSpPr/>
          <p:nvPr/>
        </p:nvSpPr>
        <p:spPr>
          <a:xfrm>
            <a:off x="6260591" y="4363211"/>
            <a:ext cx="2883407" cy="249478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842642" y="1222628"/>
            <a:ext cx="6291580" cy="3562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342900" indent="-342900">
              <a:lnSpc>
                <a:spcPct val="100000"/>
              </a:lnSpc>
              <a:spcBef>
                <a:spcPts val="10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spc="-5" dirty="0">
                <a:latin typeface="Arial"/>
                <a:cs typeface="Arial"/>
              </a:rPr>
              <a:t>Образователни </a:t>
            </a:r>
            <a:r>
              <a:rPr sz="2000" i="1" dirty="0">
                <a:latin typeface="Arial"/>
                <a:cs typeface="Arial"/>
              </a:rPr>
              <a:t>и учебни </a:t>
            </a:r>
            <a:r>
              <a:rPr sz="2000" i="1" spc="-5" dirty="0">
                <a:latin typeface="Arial"/>
                <a:cs typeface="Arial"/>
              </a:rPr>
              <a:t>планове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5" dirty="0">
                <a:latin typeface="Arial"/>
                <a:cs typeface="Arial"/>
              </a:rPr>
              <a:t>програми;  </a:t>
            </a:r>
            <a:r>
              <a:rPr sz="2000" i="1" dirty="0">
                <a:latin typeface="Arial"/>
                <a:cs typeface="Arial"/>
              </a:rPr>
              <a:t>учебно – </a:t>
            </a:r>
            <a:r>
              <a:rPr sz="2000" i="1" spc="-5" dirty="0">
                <a:latin typeface="Arial"/>
                <a:cs typeface="Arial"/>
              </a:rPr>
              <a:t>методическа литература; научни  разработки;</a:t>
            </a:r>
            <a:r>
              <a:rPr sz="2000" i="1" spc="-5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реферати.</a:t>
            </a:r>
            <a:endParaRPr sz="20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475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spc="-5" dirty="0">
                <a:latin typeface="Arial"/>
                <a:cs typeface="Arial"/>
              </a:rPr>
              <a:t>Следене </a:t>
            </a:r>
            <a:r>
              <a:rPr sz="2000" i="1" dirty="0">
                <a:latin typeface="Arial"/>
                <a:cs typeface="Arial"/>
              </a:rPr>
              <a:t>на всички актуални</a:t>
            </a:r>
            <a:r>
              <a:rPr sz="2000" i="1" spc="-95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документи,</a:t>
            </a:r>
            <a:endParaRPr sz="2000">
              <a:latin typeface="Arial"/>
              <a:cs typeface="Arial"/>
            </a:endParaRPr>
          </a:p>
          <a:p>
            <a:pPr marL="355600">
              <a:lnSpc>
                <a:spcPct val="100000"/>
              </a:lnSpc>
              <a:spcBef>
                <a:spcPts val="5"/>
              </a:spcBef>
            </a:pPr>
            <a:r>
              <a:rPr sz="2000" i="1" dirty="0">
                <a:latin typeface="Arial"/>
                <a:cs typeface="Arial"/>
              </a:rPr>
              <a:t>публикувани в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МОН;</a:t>
            </a:r>
            <a:endParaRPr sz="2000">
              <a:latin typeface="Arial"/>
              <a:cs typeface="Arial"/>
            </a:endParaRPr>
          </a:p>
          <a:p>
            <a:pPr marL="355600" marR="617855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spc="-5" dirty="0">
                <a:latin typeface="Arial"/>
                <a:cs typeface="Arial"/>
              </a:rPr>
              <a:t>Учебници, </a:t>
            </a:r>
            <a:r>
              <a:rPr sz="2000" i="1" dirty="0">
                <a:latin typeface="Arial"/>
                <a:cs typeface="Arial"/>
              </a:rPr>
              <a:t>учебни </a:t>
            </a:r>
            <a:r>
              <a:rPr sz="2000" i="1" spc="-5" dirty="0">
                <a:latin typeface="Arial"/>
                <a:cs typeface="Arial"/>
              </a:rPr>
              <a:t>помагала, табла </a:t>
            </a:r>
            <a:r>
              <a:rPr sz="2000" i="1" dirty="0">
                <a:latin typeface="Arial"/>
                <a:cs typeface="Arial"/>
              </a:rPr>
              <a:t>и </a:t>
            </a:r>
            <a:r>
              <a:rPr sz="2000" i="1" spc="-5" dirty="0">
                <a:latin typeface="Arial"/>
                <a:cs typeface="Arial"/>
              </a:rPr>
              <a:t>други  дидактични материали, </a:t>
            </a: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5" dirty="0">
                <a:latin typeface="Arial"/>
                <a:cs typeface="Arial"/>
              </a:rPr>
              <a:t>съответствие </a:t>
            </a:r>
            <a:r>
              <a:rPr sz="2000" i="1" dirty="0">
                <a:latin typeface="Arial"/>
                <a:cs typeface="Arial"/>
              </a:rPr>
              <a:t>с  </a:t>
            </a:r>
            <a:r>
              <a:rPr sz="2000" i="1" spc="-5" dirty="0">
                <a:latin typeface="Arial"/>
                <a:cs typeface="Arial"/>
              </a:rPr>
              <a:t>приетите </a:t>
            </a:r>
            <a:r>
              <a:rPr sz="2000" i="1" dirty="0">
                <a:latin typeface="Arial"/>
                <a:cs typeface="Arial"/>
              </a:rPr>
              <a:t>към </a:t>
            </a:r>
            <a:r>
              <a:rPr sz="2000" i="1" spc="-5" dirty="0">
                <a:latin typeface="Arial"/>
                <a:cs typeface="Arial"/>
              </a:rPr>
              <a:t>настоящия момент </a:t>
            </a:r>
            <a:r>
              <a:rPr sz="2000" i="1" dirty="0">
                <a:latin typeface="Arial"/>
                <a:cs typeface="Arial"/>
              </a:rPr>
              <a:t>учебни  </a:t>
            </a:r>
            <a:r>
              <a:rPr sz="2000" i="1" spc="-5" dirty="0">
                <a:latin typeface="Arial"/>
                <a:cs typeface="Arial"/>
              </a:rPr>
              <a:t>планове;</a:t>
            </a:r>
            <a:endParaRPr sz="2000">
              <a:latin typeface="Arial"/>
              <a:cs typeface="Arial"/>
            </a:endParaRPr>
          </a:p>
          <a:p>
            <a:pPr marL="355600" marR="5080" indent="-342900">
              <a:lnSpc>
                <a:spcPct val="100000"/>
              </a:lnSpc>
              <a:spcBef>
                <a:spcPts val="480"/>
              </a:spcBef>
              <a:buFont typeface="Wingdings"/>
              <a:buChar char=""/>
              <a:tabLst>
                <a:tab pos="355600" algn="l"/>
                <a:tab pos="356235" algn="l"/>
              </a:tabLst>
            </a:pPr>
            <a:r>
              <a:rPr sz="2000" i="1" spc="-5" dirty="0">
                <a:latin typeface="Arial"/>
                <a:cs typeface="Arial"/>
              </a:rPr>
              <a:t>Участие </a:t>
            </a:r>
            <a:r>
              <a:rPr sz="2000" i="1" dirty="0">
                <a:latin typeface="Arial"/>
                <a:cs typeface="Arial"/>
              </a:rPr>
              <a:t>в </a:t>
            </a:r>
            <a:r>
              <a:rPr sz="2000" i="1" spc="-5" dirty="0">
                <a:latin typeface="Arial"/>
                <a:cs typeface="Arial"/>
              </a:rPr>
              <a:t>квалификационни </a:t>
            </a:r>
            <a:r>
              <a:rPr sz="2000" i="1" dirty="0">
                <a:latin typeface="Arial"/>
                <a:cs typeface="Arial"/>
              </a:rPr>
              <a:t>курсове, </a:t>
            </a:r>
            <a:r>
              <a:rPr sz="2000" i="1" spc="-5" dirty="0">
                <a:latin typeface="Arial"/>
                <a:cs typeface="Arial"/>
              </a:rPr>
              <a:t>обучения </a:t>
            </a:r>
            <a:r>
              <a:rPr sz="2000" i="1" dirty="0">
                <a:latin typeface="Arial"/>
                <a:cs typeface="Arial"/>
              </a:rPr>
              <a:t>и  </a:t>
            </a:r>
            <a:r>
              <a:rPr sz="2000" i="1" spc="-5" dirty="0">
                <a:latin typeface="Arial"/>
                <a:cs typeface="Arial"/>
              </a:rPr>
              <a:t>програми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04900" y="105155"/>
            <a:ext cx="6989064" cy="112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06778" y="240537"/>
            <a:ext cx="63474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10" dirty="0"/>
              <a:t>ПРОФЕСИОНАЛЕН</a:t>
            </a:r>
            <a:r>
              <a:rPr sz="4000" spc="-40" dirty="0"/>
              <a:t> </a:t>
            </a:r>
            <a:r>
              <a:rPr sz="4000" spc="-5" dirty="0"/>
              <a:t>ОПИТ</a:t>
            </a:r>
            <a:endParaRPr sz="4000"/>
          </a:p>
        </p:txBody>
      </p:sp>
      <p:sp>
        <p:nvSpPr>
          <p:cNvPr id="5" name="object 5"/>
          <p:cNvSpPr/>
          <p:nvPr/>
        </p:nvSpPr>
        <p:spPr>
          <a:xfrm>
            <a:off x="0" y="2421635"/>
            <a:ext cx="2598419" cy="44363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76444" y="4895086"/>
            <a:ext cx="4067555" cy="19629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574773"/>
              </p:ext>
            </p:extLst>
          </p:nvPr>
        </p:nvGraphicFramePr>
        <p:xfrm>
          <a:off x="2181860" y="1041550"/>
          <a:ext cx="6903084" cy="4343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22575"/>
                <a:gridCol w="4080509"/>
              </a:tblGrid>
              <a:tr h="4128770">
                <a:tc>
                  <a:txBody>
                    <a:bodyPr/>
                    <a:lstStyle/>
                    <a:p>
                      <a:pPr marL="441959">
                        <a:lnSpc>
                          <a:spcPts val="1764"/>
                        </a:lnSpc>
                      </a:pPr>
                      <a:r>
                        <a:rPr lang="bg-BG" sz="1600" b="1" i="1" spc="-10" dirty="0" smtClean="0">
                          <a:latin typeface="Arial"/>
                          <a:cs typeface="Arial"/>
                        </a:rPr>
                        <a:t>от 2015г. до момента</a:t>
                      </a:r>
                    </a:p>
                    <a:p>
                      <a:pPr marL="1252855" marR="85090" indent="-424180" algn="just">
                        <a:lnSpc>
                          <a:spcPct val="100000"/>
                        </a:lnSpc>
                      </a:pPr>
                      <a:r>
                        <a:rPr lang="ru-RU" sz="1600" i="1" spc="-10" dirty="0" err="1" smtClean="0">
                          <a:latin typeface="Arial"/>
                          <a:cs typeface="Arial"/>
                        </a:rPr>
                        <a:t>Длъжност</a:t>
                      </a:r>
                      <a:r>
                        <a:rPr lang="ru-RU" sz="1600" i="1" spc="-10" dirty="0" smtClean="0">
                          <a:latin typeface="Arial"/>
                          <a:cs typeface="Arial"/>
                        </a:rPr>
                        <a:t>/ </a:t>
                      </a:r>
                      <a:r>
                        <a:rPr lang="ru-RU" sz="1600" i="1" spc="-5" dirty="0" smtClean="0">
                          <a:latin typeface="Arial"/>
                          <a:cs typeface="Arial"/>
                        </a:rPr>
                        <a:t>позиция  </a:t>
                      </a:r>
                      <a:r>
                        <a:rPr lang="ru-RU" sz="1600" i="1" spc="-10" dirty="0" err="1" smtClean="0">
                          <a:latin typeface="Arial"/>
                          <a:cs typeface="Arial"/>
                        </a:rPr>
                        <a:t>Име</a:t>
                      </a:r>
                      <a:r>
                        <a:rPr lang="ru-RU" sz="1600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600" i="1" spc="-5" dirty="0" smtClean="0">
                          <a:latin typeface="Arial"/>
                          <a:cs typeface="Arial"/>
                        </a:rPr>
                        <a:t>и </a:t>
                      </a:r>
                      <a:r>
                        <a:rPr lang="ru-RU" sz="1600" i="1" spc="-10" dirty="0" smtClean="0">
                          <a:latin typeface="Arial"/>
                          <a:cs typeface="Arial"/>
                        </a:rPr>
                        <a:t>адрес на  </a:t>
                      </a:r>
                      <a:r>
                        <a:rPr lang="ru-RU" sz="1600" i="1" dirty="0" smtClean="0">
                          <a:latin typeface="Arial"/>
                          <a:cs typeface="Arial"/>
                        </a:rPr>
                        <a:t>раб</a:t>
                      </a:r>
                      <a:r>
                        <a:rPr lang="ru-RU" sz="1600" i="1" spc="-5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600" i="1" spc="-25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600" i="1" spc="-5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lang="ru-RU" sz="1600" i="1" dirty="0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lang="ru-RU" sz="1600" i="1" spc="-5" dirty="0" smtClean="0">
                          <a:latin typeface="Arial"/>
                          <a:cs typeface="Arial"/>
                        </a:rPr>
                        <a:t>а</a:t>
                      </a:r>
                      <a:r>
                        <a:rPr lang="ru-RU" sz="1600" i="1" spc="-10" dirty="0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lang="ru-RU" sz="1600" i="1" spc="-50" dirty="0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lang="ru-RU" sz="1600" i="1" dirty="0" smtClean="0">
                          <a:latin typeface="Arial"/>
                          <a:cs typeface="Arial"/>
                        </a:rPr>
                        <a:t>ля</a:t>
                      </a:r>
                      <a:endParaRPr lang="ru-RU" sz="1600" dirty="0" smtClean="0">
                        <a:latin typeface="Arial"/>
                        <a:cs typeface="Arial"/>
                      </a:endParaRPr>
                    </a:p>
                    <a:p>
                      <a:pPr marL="441959">
                        <a:lnSpc>
                          <a:spcPts val="1764"/>
                        </a:lnSpc>
                      </a:pPr>
                      <a:r>
                        <a:rPr lang="bg-BG" sz="16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10" dirty="0" err="1" smtClean="0">
                          <a:latin typeface="Arial"/>
                          <a:cs typeface="Arial"/>
                        </a:rPr>
                        <a:t>oт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1600" b="1" i="1" spc="-10" dirty="0" smtClean="0">
                          <a:latin typeface="Arial"/>
                          <a:cs typeface="Arial"/>
                        </a:rPr>
                        <a:t>1998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г</a:t>
                      </a:r>
                      <a:r>
                        <a:rPr sz="1600" b="1" i="1" spc="-10" dirty="0">
                          <a:latin typeface="Arial"/>
                          <a:cs typeface="Arial"/>
                        </a:rPr>
                        <a:t>. </a:t>
                      </a:r>
                      <a:r>
                        <a:rPr sz="1600" b="1" i="1" spc="-5" dirty="0" err="1">
                          <a:latin typeface="Arial"/>
                          <a:cs typeface="Arial"/>
                        </a:rPr>
                        <a:t>до</a:t>
                      </a:r>
                      <a:r>
                        <a:rPr sz="1600" b="1" i="1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1600" b="1" i="1" spc="-10" dirty="0" smtClean="0">
                          <a:latin typeface="Arial"/>
                          <a:cs typeface="Arial"/>
                        </a:rPr>
                        <a:t>2014г.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1252855" marR="85090" indent="-424180" algn="just">
                        <a:lnSpc>
                          <a:spcPct val="100000"/>
                        </a:lnSpc>
                      </a:pPr>
                      <a:r>
                        <a:rPr sz="1600" i="1" spc="-10" dirty="0">
                          <a:latin typeface="Arial"/>
                          <a:cs typeface="Arial"/>
                        </a:rPr>
                        <a:t>Длъжност/ 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 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Име </a:t>
                      </a:r>
                      <a:r>
                        <a:rPr sz="1600" i="1" spc="-5" dirty="0">
                          <a:latin typeface="Arial"/>
                          <a:cs typeface="Arial"/>
                        </a:rPr>
                        <a:t>и 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адрес </a:t>
                      </a:r>
                      <a:r>
                        <a:rPr sz="1600" i="1" spc="-10" dirty="0" err="1">
                          <a:latin typeface="Arial"/>
                          <a:cs typeface="Arial"/>
                        </a:rPr>
                        <a:t>на</a:t>
                      </a:r>
                      <a:r>
                        <a:rPr sz="1600" i="1" spc="-10" dirty="0">
                          <a:latin typeface="Arial"/>
                          <a:cs typeface="Arial"/>
                        </a:rPr>
                        <a:t>  </a:t>
                      </a:r>
                      <a:r>
                        <a:rPr sz="1600" i="1" dirty="0" err="1" smtClean="0">
                          <a:latin typeface="Arial"/>
                          <a:cs typeface="Arial"/>
                        </a:rPr>
                        <a:t>Раб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600" i="1" spc="-25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600" i="1" dirty="0" err="1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а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0" dirty="0" err="1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sz="1600" i="1" dirty="0" err="1" smtClean="0">
                          <a:latin typeface="Arial"/>
                          <a:cs typeface="Arial"/>
                        </a:rPr>
                        <a:t>ля</a:t>
                      </a:r>
                      <a:endParaRPr sz="1600" dirty="0" smtClean="0">
                        <a:latin typeface="Arial"/>
                        <a:cs typeface="Arial"/>
                      </a:endParaRPr>
                    </a:p>
                    <a:p>
                      <a:pPr marL="829310" marR="83820" indent="-539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bg-BG" sz="1600" b="1" i="1" spc="-5" dirty="0" smtClean="0">
                        <a:latin typeface="Arial"/>
                        <a:cs typeface="Arial"/>
                      </a:endParaRPr>
                    </a:p>
                    <a:p>
                      <a:pPr marL="829310" marR="83820" indent="-53975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i="1" spc="-5" dirty="0" err="1" smtClean="0">
                          <a:latin typeface="Arial"/>
                          <a:cs typeface="Arial"/>
                        </a:rPr>
                        <a:t>от</a:t>
                      </a:r>
                      <a:r>
                        <a:rPr sz="1600" b="1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199</a:t>
                      </a:r>
                      <a:r>
                        <a:rPr lang="bg-BG" sz="1600" b="1" i="1" spc="-10" dirty="0" smtClean="0">
                          <a:latin typeface="Arial"/>
                          <a:cs typeface="Arial"/>
                        </a:rPr>
                        <a:t>5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г.</a:t>
                      </a:r>
                      <a:r>
                        <a:rPr lang="bg-BG" sz="1600" b="1" i="1" spc="-35" dirty="0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1600" b="1" i="1" spc="-5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lang="bg-BG" sz="1600" b="1" i="1" spc="-5" dirty="0" smtClean="0">
                          <a:latin typeface="Arial"/>
                          <a:cs typeface="Arial"/>
                        </a:rPr>
                        <a:t>1997г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. </a:t>
                      </a:r>
                      <a:r>
                        <a:rPr sz="1600" i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Длъжност</a:t>
                      </a:r>
                      <a:r>
                        <a:rPr sz="1600" i="1" spc="-10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i="1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Име</a:t>
                      </a:r>
                      <a:r>
                        <a:rPr sz="1600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i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адрес</a:t>
                      </a:r>
                      <a:r>
                        <a:rPr sz="1600" i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на</a:t>
                      </a:r>
                      <a:r>
                        <a:rPr sz="1600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рабо</a:t>
                      </a:r>
                      <a:r>
                        <a:rPr sz="1600" i="1" spc="-30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ода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0" dirty="0" err="1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sz="1600" i="1" dirty="0" err="1" smtClean="0">
                          <a:latin typeface="Arial"/>
                          <a:cs typeface="Arial"/>
                        </a:rPr>
                        <a:t>ля</a:t>
                      </a:r>
                      <a:endParaRPr sz="1600" dirty="0" smtClean="0">
                        <a:latin typeface="Arial"/>
                        <a:cs typeface="Arial"/>
                      </a:endParaRPr>
                    </a:p>
                    <a:p>
                      <a:pPr marL="829310" marR="84455" indent="-5080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600" b="1" i="1" spc="-5" dirty="0" err="1" smtClean="0">
                          <a:latin typeface="Arial"/>
                          <a:cs typeface="Arial"/>
                        </a:rPr>
                        <a:t>от</a:t>
                      </a:r>
                      <a:r>
                        <a:rPr sz="1600" b="1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199</a:t>
                      </a:r>
                      <a:r>
                        <a:rPr lang="bg-BG" sz="1600" b="1" i="1" spc="-10" dirty="0" smtClean="0">
                          <a:latin typeface="Arial"/>
                          <a:cs typeface="Arial"/>
                        </a:rPr>
                        <a:t>1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г.</a:t>
                      </a:r>
                      <a:r>
                        <a:rPr sz="1600" b="1" i="1" spc="-5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5" dirty="0" err="1" smtClean="0">
                          <a:latin typeface="Arial"/>
                          <a:cs typeface="Arial"/>
                        </a:rPr>
                        <a:t>до</a:t>
                      </a:r>
                      <a:r>
                        <a:rPr sz="1600" b="1" i="1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199</a:t>
                      </a:r>
                      <a:r>
                        <a:rPr lang="bg-BG" sz="1600" b="1" i="1" spc="-10" dirty="0" smtClean="0">
                          <a:latin typeface="Arial"/>
                          <a:cs typeface="Arial"/>
                        </a:rPr>
                        <a:t>4</a:t>
                      </a:r>
                      <a:r>
                        <a:rPr sz="1600" b="1" i="1" spc="-10" dirty="0" smtClean="0">
                          <a:latin typeface="Arial"/>
                          <a:cs typeface="Arial"/>
                        </a:rPr>
                        <a:t>г. </a:t>
                      </a:r>
                      <a:r>
                        <a:rPr sz="1600" b="1" i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Длъжност</a:t>
                      </a:r>
                      <a:r>
                        <a:rPr sz="1600" i="1" spc="-10" dirty="0" smtClean="0">
                          <a:latin typeface="Arial"/>
                          <a:cs typeface="Arial"/>
                        </a:rPr>
                        <a:t>/</a:t>
                      </a:r>
                      <a:r>
                        <a:rPr sz="1600" i="1" spc="-4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позиция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Име</a:t>
                      </a:r>
                      <a:r>
                        <a:rPr sz="1600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и</a:t>
                      </a:r>
                      <a:r>
                        <a:rPr sz="1600" i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адрес</a:t>
                      </a:r>
                      <a:r>
                        <a:rPr sz="1600" i="1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на</a:t>
                      </a:r>
                      <a:r>
                        <a:rPr sz="1600" i="1" spc="-1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рабо</a:t>
                      </a:r>
                      <a:r>
                        <a:rPr sz="1600" i="1" spc="-20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600" i="1" dirty="0" err="1" smtClean="0">
                          <a:latin typeface="Arial"/>
                          <a:cs typeface="Arial"/>
                        </a:rPr>
                        <a:t>д</a:t>
                      </a:r>
                      <a:r>
                        <a:rPr sz="1600" i="1" spc="-5" dirty="0" err="1" smtClean="0">
                          <a:latin typeface="Arial"/>
                          <a:cs typeface="Arial"/>
                        </a:rPr>
                        <a:t>а</a:t>
                      </a:r>
                      <a:r>
                        <a:rPr sz="1600" i="1" spc="-10" dirty="0" err="1" smtClean="0">
                          <a:latin typeface="Arial"/>
                          <a:cs typeface="Arial"/>
                        </a:rPr>
                        <a:t>т</a:t>
                      </a:r>
                      <a:r>
                        <a:rPr sz="1600" i="1" spc="-50" dirty="0" err="1" smtClean="0">
                          <a:latin typeface="Arial"/>
                          <a:cs typeface="Arial"/>
                        </a:rPr>
                        <a:t>е</a:t>
                      </a:r>
                      <a:r>
                        <a:rPr sz="1600" i="1" dirty="0" err="1" smtClean="0">
                          <a:latin typeface="Arial"/>
                          <a:cs typeface="Arial"/>
                        </a:rPr>
                        <a:t>ля</a:t>
                      </a:r>
                      <a:endParaRPr sz="1600" dirty="0" smtClean="0">
                        <a:latin typeface="Arial"/>
                        <a:cs typeface="Arial"/>
                      </a:endParaRPr>
                    </a:p>
                    <a:p>
                      <a:pPr marR="86360" algn="r">
                        <a:lnSpc>
                          <a:spcPts val="1839"/>
                        </a:lnSpc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bg-BG" sz="1500" dirty="0" smtClean="0">
                          <a:latin typeface="Times New Roman"/>
                          <a:cs typeface="Times New Roman"/>
                        </a:rPr>
                        <a:t>  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lang="bg-BG" sz="1800" dirty="0" smtClean="0">
                          <a:latin typeface="Times New Roman"/>
                          <a:cs typeface="Times New Roman"/>
                        </a:rPr>
                        <a:t>старши учител в ГЦОУД</a:t>
                      </a:r>
                      <a:endParaRPr sz="1800" dirty="0">
                        <a:latin typeface="Times New Roman"/>
                        <a:cs typeface="Times New Roman"/>
                      </a:endParaRP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r>
                        <a:rPr lang="bg-BG" sz="1600" spc="-20" dirty="0" smtClean="0">
                          <a:latin typeface="Arial"/>
                          <a:cs typeface="Arial"/>
                        </a:rPr>
                        <a:t>НУ “Св. Св. Кирил и Методий- </a:t>
                      </a: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r>
                        <a:rPr lang="bg-BG" sz="1600" spc="-20" dirty="0" smtClean="0">
                          <a:latin typeface="Arial"/>
                          <a:cs typeface="Arial"/>
                        </a:rPr>
                        <a:t>гр. Тополовград ул. “Иван Вазов “ № 13</a:t>
                      </a: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endParaRPr lang="bg-BG" sz="1600" spc="-20" dirty="0" smtClean="0">
                        <a:latin typeface="Arial"/>
                        <a:cs typeface="Arial"/>
                      </a:endParaRP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r>
                        <a:rPr sz="1600" spc="-20" dirty="0" err="1" smtClean="0">
                          <a:latin typeface="Arial"/>
                          <a:cs typeface="Arial"/>
                        </a:rPr>
                        <a:t>учител</a:t>
                      </a:r>
                      <a:r>
                        <a:rPr sz="1600" spc="-20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в </a:t>
                      </a:r>
                      <a:r>
                        <a:rPr sz="1600" spc="-10" dirty="0">
                          <a:latin typeface="Arial"/>
                          <a:cs typeface="Arial"/>
                        </a:rPr>
                        <a:t>начален </a:t>
                      </a:r>
                      <a:r>
                        <a:rPr sz="1600" spc="-25" dirty="0" err="1">
                          <a:latin typeface="Arial"/>
                          <a:cs typeface="Arial"/>
                        </a:rPr>
                        <a:t>етап</a:t>
                      </a:r>
                      <a:r>
                        <a:rPr sz="16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1600" spc="-25" dirty="0" smtClean="0">
                          <a:latin typeface="Arial"/>
                          <a:cs typeface="Arial"/>
                        </a:rPr>
                        <a:t>и учител по Биология в прогимназиален етап</a:t>
                      </a: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r>
                        <a:rPr sz="1600" spc="-2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1600" spc="-10" dirty="0" smtClean="0">
                          <a:latin typeface="Arial"/>
                          <a:cs typeface="Arial"/>
                        </a:rPr>
                        <a:t>О</a:t>
                      </a:r>
                      <a:r>
                        <a:rPr sz="1600" spc="-10" dirty="0" smtClean="0">
                          <a:latin typeface="Arial"/>
                          <a:cs typeface="Arial"/>
                        </a:rPr>
                        <a:t>У“</a:t>
                      </a:r>
                      <a:r>
                        <a:rPr lang="bg-BG" sz="1600" spc="-10" dirty="0" smtClean="0">
                          <a:latin typeface="Arial"/>
                          <a:cs typeface="Arial"/>
                        </a:rPr>
                        <a:t>Св.</a:t>
                      </a:r>
                      <a:r>
                        <a:rPr lang="bg-BG" sz="1600" spc="-10" baseline="0" dirty="0" smtClean="0">
                          <a:latin typeface="Arial"/>
                          <a:cs typeface="Arial"/>
                        </a:rPr>
                        <a:t> Св. Кирил и Методий</a:t>
                      </a:r>
                      <a:r>
                        <a:rPr sz="1600" spc="-10" dirty="0" smtClean="0">
                          <a:latin typeface="Arial"/>
                          <a:cs typeface="Arial"/>
                        </a:rPr>
                        <a:t>“ 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–</a:t>
                      </a:r>
                      <a:endParaRPr lang="bg-BG" sz="1600" spc="-5" dirty="0" smtClean="0">
                        <a:latin typeface="Arial"/>
                        <a:cs typeface="Arial"/>
                      </a:endParaRPr>
                    </a:p>
                    <a:p>
                      <a:pPr marL="91440" marR="119380">
                        <a:lnSpc>
                          <a:spcPct val="100000"/>
                        </a:lnSpc>
                      </a:pP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lang="bg-BG" sz="1600" spc="-5" dirty="0" smtClean="0">
                          <a:latin typeface="Arial"/>
                          <a:cs typeface="Arial"/>
                        </a:rPr>
                        <a:t>с.</a:t>
                      </a:r>
                      <a:r>
                        <a:rPr lang="bg-BG" sz="1600" spc="-5" baseline="0" dirty="0" smtClean="0">
                          <a:latin typeface="Arial"/>
                          <a:cs typeface="Arial"/>
                        </a:rPr>
                        <a:t> Орешник , общ. Тополовград</a:t>
                      </a:r>
                      <a:r>
                        <a:rPr sz="1600" spc="-5" dirty="0" smtClean="0">
                          <a:latin typeface="Arial"/>
                          <a:cs typeface="Arial"/>
                        </a:rPr>
                        <a:t> 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lang="bg-BG" sz="1600" spc="-15" dirty="0" smtClean="0">
                          <a:latin typeface="Arial"/>
                          <a:cs typeface="Arial"/>
                        </a:rPr>
                        <a:t>Възпитател</a:t>
                      </a:r>
                      <a:r>
                        <a:rPr lang="bg-BG" sz="1600" spc="-15" baseline="0" dirty="0" smtClean="0">
                          <a:latin typeface="Arial"/>
                          <a:cs typeface="Arial"/>
                        </a:rPr>
                        <a:t> ПИГ</a:t>
                      </a: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1600" spc="-15" dirty="0" err="1" smtClean="0">
                          <a:latin typeface="Arial"/>
                          <a:cs typeface="Arial"/>
                        </a:rPr>
                        <a:t>ОУ“Христо</a:t>
                      </a:r>
                      <a:r>
                        <a:rPr sz="1600" spc="-15" dirty="0" smtClean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15" dirty="0">
                          <a:latin typeface="Arial"/>
                          <a:cs typeface="Arial"/>
                        </a:rPr>
                        <a:t>Ботев“ </a:t>
                      </a:r>
                      <a:r>
                        <a:rPr lang="bg-BG" sz="1600" spc="-5" dirty="0" smtClean="0">
                          <a:latin typeface="Arial"/>
                          <a:cs typeface="Arial"/>
                        </a:rPr>
                        <a:t>–с. Хлябово</a:t>
                      </a:r>
                      <a:r>
                        <a:rPr sz="1600" spc="-15" dirty="0" smtClean="0">
                          <a:latin typeface="Arial"/>
                          <a:cs typeface="Arial"/>
                        </a:rPr>
                        <a:t>,</a:t>
                      </a:r>
                      <a:endParaRPr sz="16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0" dirty="0" smtClean="0">
                          <a:latin typeface="Arial"/>
                          <a:cs typeface="Arial"/>
                        </a:rPr>
                        <a:t>Общ. Тополовград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lang="bg-BG" sz="1600" spc="-15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5" dirty="0" smtClean="0">
                          <a:latin typeface="Arial"/>
                          <a:cs typeface="Arial"/>
                        </a:rPr>
                        <a:t>Възпитател</a:t>
                      </a:r>
                      <a:r>
                        <a:rPr lang="bg-BG" sz="1600" spc="-15" baseline="0" dirty="0" smtClean="0">
                          <a:latin typeface="Arial"/>
                          <a:cs typeface="Arial"/>
                        </a:rPr>
                        <a:t> ПИГ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5" baseline="0" dirty="0" smtClean="0">
                          <a:latin typeface="Arial"/>
                          <a:cs typeface="Arial"/>
                        </a:rPr>
                        <a:t>ОУ “В. Левски” </a:t>
                      </a: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bg-BG" sz="1600" spc="-15" baseline="0" dirty="0" smtClean="0">
                          <a:latin typeface="Arial"/>
                          <a:cs typeface="Arial"/>
                        </a:rPr>
                        <a:t>с. Гита, общ. Чирпан</a:t>
                      </a:r>
                    </a:p>
                  </a:txBody>
                  <a:tcPr marL="0" marR="0" marT="5080" marB="0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99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187</TotalTime>
  <Words>924</Words>
  <Application>Microsoft Office PowerPoint</Application>
  <PresentationFormat>Презентация на цял екран (4:3)</PresentationFormat>
  <Paragraphs>137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15</vt:i4>
      </vt:variant>
    </vt:vector>
  </HeadingPairs>
  <TitlesOfParts>
    <vt:vector size="16" baseType="lpstr">
      <vt:lpstr>Office Theme</vt:lpstr>
      <vt:lpstr>ПРОФЕСИОНАЛНО  ПОРТФОЛИО  НА УЧИТЕЛЯ  Станка Генова Краева Старши учител  Начално училище    ”Св. Св. Кирил и Методий”  гр. Тополовград   </vt:lpstr>
      <vt:lpstr>Презентация на PowerPoint</vt:lpstr>
      <vt:lpstr>За мен</vt:lpstr>
      <vt:lpstr>Мотиви за изготвяне на  моето портфолио</vt:lpstr>
      <vt:lpstr>МОЯТА ФИЛОСОФИЯ КАТО  УЧИТЕЛ</vt:lpstr>
      <vt:lpstr>ПЕДАГОГИЧЕСКА ДЕЙНОСТ</vt:lpstr>
      <vt:lpstr>МЕТОДИЧЕСКА ДЕЙНОСТ</vt:lpstr>
      <vt:lpstr>МЕТОДИЧЕСКИ МАТЕРИАЛИ</vt:lpstr>
      <vt:lpstr>ПРОФЕСИОНАЛЕН ОПИТ</vt:lpstr>
      <vt:lpstr>Презентация на PowerPoint</vt:lpstr>
      <vt:lpstr>Сертификати и Удостоверения</vt:lpstr>
      <vt:lpstr>Сетификати и удостоверения</vt:lpstr>
      <vt:lpstr>Презентация на PowerPoint</vt:lpstr>
      <vt:lpstr>Снимков материал</vt:lpstr>
      <vt:lpstr>Презентация на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iP</dc:creator>
  <cp:lastModifiedBy>СОНЪ</cp:lastModifiedBy>
  <cp:revision>25</cp:revision>
  <dcterms:created xsi:type="dcterms:W3CDTF">2018-03-15T17:08:31Z</dcterms:created>
  <dcterms:modified xsi:type="dcterms:W3CDTF">2021-12-27T14:09:37Z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2017-01-31T00:00:00Z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2018-03-15T00:00:00Z</vt:filetime>
  </property>
</Properties>
</file>