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27"/>
  </p:notesMasterIdLst>
  <p:sldIdLst>
    <p:sldId id="256" r:id="rId2"/>
    <p:sldId id="280" r:id="rId3"/>
    <p:sldId id="258" r:id="rId4"/>
    <p:sldId id="285" r:id="rId5"/>
    <p:sldId id="288" r:id="rId6"/>
    <p:sldId id="259" r:id="rId7"/>
    <p:sldId id="284" r:id="rId8"/>
    <p:sldId id="276" r:id="rId9"/>
    <p:sldId id="277" r:id="rId10"/>
    <p:sldId id="271" r:id="rId11"/>
    <p:sldId id="272" r:id="rId12"/>
    <p:sldId id="270" r:id="rId13"/>
    <p:sldId id="290" r:id="rId14"/>
    <p:sldId id="289" r:id="rId15"/>
    <p:sldId id="291" r:id="rId16"/>
    <p:sldId id="292" r:id="rId17"/>
    <p:sldId id="293" r:id="rId18"/>
    <p:sldId id="278" r:id="rId19"/>
    <p:sldId id="268" r:id="rId20"/>
    <p:sldId id="294" r:id="rId21"/>
    <p:sldId id="263" r:id="rId22"/>
    <p:sldId id="265" r:id="rId23"/>
    <p:sldId id="269" r:id="rId24"/>
    <p:sldId id="275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58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6D832-E37B-4F7F-ABDE-21E2E5AF8A1A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125C-799C-4B01-AFD7-D7D82A28CD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9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125C-799C-4B01-AFD7-D7D82A28CD18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426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858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79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444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840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21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9720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321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68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504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43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680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163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245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82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70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13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4870-1810-43E1-B9D8-599D5321932B}" type="datetimeFigureOut">
              <a:rPr lang="bg-BG" smtClean="0"/>
              <a:t>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9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832648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Професионално портфолио на Милена Деведжиева </a:t>
            </a:r>
            <a:br>
              <a:rPr lang="bg-BG" dirty="0" smtClean="0"/>
            </a:br>
            <a:r>
              <a:rPr lang="bg-BG" dirty="0" smtClean="0"/>
              <a:t>старши учител  </a:t>
            </a:r>
            <a:br>
              <a:rPr lang="bg-BG" dirty="0" smtClean="0"/>
            </a:br>
            <a:r>
              <a:rPr lang="bg-BG" dirty="0" smtClean="0"/>
              <a:t>в начален етап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60" y="2492896"/>
            <a:ext cx="2310080" cy="252028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50" y="650519"/>
            <a:ext cx="2791768" cy="52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8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98201"/>
              </p:ext>
            </p:extLst>
          </p:nvPr>
        </p:nvGraphicFramePr>
        <p:xfrm>
          <a:off x="1403648" y="825320"/>
          <a:ext cx="698477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1994г.</a:t>
                      </a:r>
                      <a:r>
                        <a:rPr lang="bg-BG" sz="1600" baseline="0" dirty="0" smtClean="0">
                          <a:latin typeface="Arial" pitchFamily="34" charset="0"/>
                          <a:cs typeface="Arial" pitchFamily="34" charset="0"/>
                        </a:rPr>
                        <a:t> – 1997г.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организашия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ПУ“Паисий Хилендарски“, педагогически факултет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46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Висше образование по специалност „Начална училищна педагогика“</a:t>
                      </a:r>
                    </a:p>
                    <a:p>
                      <a:r>
                        <a:rPr lang="bg-BG" sz="1600" dirty="0" smtClean="0"/>
                        <a:t>Квалификация – Начален</a:t>
                      </a:r>
                      <a:r>
                        <a:rPr lang="bg-BG" sz="1600" baseline="0" dirty="0" smtClean="0"/>
                        <a:t> учител, специализация – изобразително изкуство </a:t>
                      </a:r>
                      <a:endParaRPr lang="en-US" sz="1600" baseline="0" dirty="0" smtClean="0"/>
                    </a:p>
                    <a:p>
                      <a:r>
                        <a:rPr lang="bg-BG" sz="1600" baseline="0" dirty="0" smtClean="0"/>
                        <a:t>(диплома №</a:t>
                      </a:r>
                      <a:r>
                        <a:rPr lang="bg-BG" sz="1600" baseline="0" dirty="0" smtClean="0">
                          <a:latin typeface="Arial" pitchFamily="34" charset="0"/>
                          <a:cs typeface="Arial" pitchFamily="34" charset="0"/>
                        </a:rPr>
                        <a:t> 225/14.12.1997г.)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1988г. – 1990г.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организашия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ИНПУ“Любен Каравелов“, гр. Кърджали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Полувисше образование - Начален учител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aseline="0" dirty="0" smtClean="0"/>
                        <a:t>(диплома №</a:t>
                      </a:r>
                      <a:r>
                        <a:rPr lang="bg-BG" sz="1600" baseline="0" dirty="0" smtClean="0">
                          <a:latin typeface="Arial" pitchFamily="34" charset="0"/>
                          <a:cs typeface="Arial" pitchFamily="34" charset="0"/>
                        </a:rPr>
                        <a:t> 3892/01.10.1990г.)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564672"/>
          </a:xfrm>
        </p:spPr>
        <p:txBody>
          <a:bodyPr>
            <a:normAutofit/>
          </a:bodyPr>
          <a:lstStyle/>
          <a:p>
            <a:pPr algn="ctr"/>
            <a:r>
              <a:rPr lang="bg-BG" sz="2000" dirty="0">
                <a:latin typeface="Arial Black" pitchFamily="34" charset="0"/>
              </a:rPr>
              <a:t>ОБРАЗОВАНИЕ И ОБУЧЕНИЕ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1250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66718"/>
              </p:ext>
            </p:extLst>
          </p:nvPr>
        </p:nvGraphicFramePr>
        <p:xfrm>
          <a:off x="1576400" y="1052736"/>
          <a:ext cx="728734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1984г.</a:t>
                      </a:r>
                      <a:r>
                        <a:rPr lang="bg-BG" sz="1600" baseline="0" dirty="0" smtClean="0">
                          <a:latin typeface="Arial" pitchFamily="34" charset="0"/>
                          <a:cs typeface="Arial" pitchFamily="34" charset="0"/>
                        </a:rPr>
                        <a:t> – 1988г.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СОУ</a:t>
                      </a:r>
                      <a:r>
                        <a:rPr lang="bg-BG" sz="1600" baseline="0" dirty="0" smtClean="0"/>
                        <a:t> „Д-р Петър Берон“ – гр. Тополовград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Средно образование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1997г.</a:t>
                      </a:r>
                      <a:r>
                        <a:rPr lang="bg-BG" sz="1600" baseline="0" dirty="0" smtClean="0">
                          <a:latin typeface="Arial" pitchFamily="34" charset="0"/>
                          <a:cs typeface="Arial" pitchFamily="34" charset="0"/>
                        </a:rPr>
                        <a:t> – 1984г.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СОУ</a:t>
                      </a:r>
                      <a:r>
                        <a:rPr lang="bg-BG" sz="1600" baseline="0" dirty="0" smtClean="0"/>
                        <a:t> „Д-р Петър Берон“ – гр. Тополовград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Основно образование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048672" cy="564672"/>
          </a:xfrm>
        </p:spPr>
        <p:txBody>
          <a:bodyPr>
            <a:normAutofit/>
          </a:bodyPr>
          <a:lstStyle/>
          <a:p>
            <a:pPr algn="ctr"/>
            <a:r>
              <a:rPr lang="bg-BG" sz="2000" dirty="0">
                <a:latin typeface="Arial Black" pitchFamily="34" charset="0"/>
              </a:rPr>
              <a:t>ОБРАЗОВАНИЕ И ОБУЧЕНИЕ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2201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52255"/>
              </p:ext>
            </p:extLst>
          </p:nvPr>
        </p:nvGraphicFramePr>
        <p:xfrm>
          <a:off x="1547664" y="944880"/>
          <a:ext cx="72008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2002</a:t>
                      </a:r>
                      <a:r>
                        <a:rPr lang="bg-BG" sz="1600" baseline="0" dirty="0" smtClean="0"/>
                        <a:t> г.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„Дидаско“ – Стара</a:t>
                      </a:r>
                      <a:r>
                        <a:rPr lang="bg-BG" sz="1600" baseline="0" dirty="0" smtClean="0"/>
                        <a:t> Загора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за обучение по Безопасност на движението по пътищата в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1-4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клас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Юли,2005г.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Федерация на научни-техническите съюзи-гр. Ямбол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6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Завършен курс по „Компютри“ – </a:t>
                      </a:r>
                      <a:r>
                        <a:rPr lang="en-US" sz="1600" dirty="0" err="1" smtClean="0"/>
                        <a:t>Windows,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bg-B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Excel, Power Point, internet</a:t>
                      </a:r>
                      <a:r>
                        <a:rPr kumimoji="0" lang="bg-B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(удостоверение №</a:t>
                      </a:r>
                      <a:r>
                        <a:rPr kumimoji="0" lang="bg-BG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5553/01.08.2005г.)</a:t>
                      </a:r>
                      <a:endParaRPr kumimoji="0"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256584" cy="576064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/>
              <a:t>Допълнителни обучения и квалификации</a:t>
            </a:r>
            <a:endParaRPr lang="bg-BG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241" y="116632"/>
            <a:ext cx="7272808" cy="504056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chemeClr val="tx1"/>
                </a:solidFill>
              </a:rPr>
              <a:t>Допълнителни обучения и квалификации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79714"/>
              </p:ext>
            </p:extLst>
          </p:nvPr>
        </p:nvGraphicFramePr>
        <p:xfrm>
          <a:off x="1386241" y="620688"/>
          <a:ext cx="7488833" cy="6033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890">
                  <a:extLst>
                    <a:ext uri="{9D8B030D-6E8A-4147-A177-3AD203B41FA5}">
                      <a16:colId xmlns:a16="http://schemas.microsoft.com/office/drawing/2014/main" val="4041199885"/>
                    </a:ext>
                  </a:extLst>
                </a:gridCol>
                <a:gridCol w="4485943">
                  <a:extLst>
                    <a:ext uri="{9D8B030D-6E8A-4147-A177-3AD203B41FA5}">
                      <a16:colId xmlns:a16="http://schemas.microsoft.com/office/drawing/2014/main" val="4206549065"/>
                    </a:ext>
                  </a:extLst>
                </a:gridCol>
              </a:tblGrid>
              <a:tr h="551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 2005 г.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18777"/>
                  </a:ext>
                </a:extLst>
              </a:tr>
              <a:tr h="1248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МОН-НПЦ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22312"/>
                  </a:ext>
                </a:extLst>
              </a:tr>
              <a:tr h="784094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Базови и специфични компютърни умения на учители</a:t>
                      </a:r>
                    </a:p>
                    <a:p>
                      <a:pPr rt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(удостоверение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№26-0239/18.12.2005 г.)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6745"/>
                  </a:ext>
                </a:extLst>
              </a:tr>
              <a:tr h="551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Юни, 2012 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13188"/>
                  </a:ext>
                </a:extLst>
              </a:tr>
              <a:tr h="1248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Джуниър Ачийвмънт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България-обучения по предприемачество от най-ранна възраст</a:t>
                      </a:r>
                      <a:endParaRPr kumimoji="0" lang="bg-BG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17929"/>
                  </a:ext>
                </a:extLst>
              </a:tr>
              <a:tr h="1481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Формиране и развитие на предприемачески компетентности в начален етап на училищното образование (сертификат №21230.143/05.06.2012г.)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858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70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36" y="116632"/>
            <a:ext cx="8029360" cy="720080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/>
              <a:t>Допълнителни обучения и квалификации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15570"/>
              </p:ext>
            </p:extLst>
          </p:nvPr>
        </p:nvGraphicFramePr>
        <p:xfrm>
          <a:off x="1331640" y="692696"/>
          <a:ext cx="6768752" cy="275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232">
                  <a:extLst>
                    <a:ext uri="{9D8B030D-6E8A-4147-A177-3AD203B41FA5}">
                      <a16:colId xmlns:a16="http://schemas.microsoft.com/office/drawing/2014/main" val="2661887497"/>
                    </a:ext>
                  </a:extLst>
                </a:gridCol>
                <a:gridCol w="4051520">
                  <a:extLst>
                    <a:ext uri="{9D8B030D-6E8A-4147-A177-3AD203B41FA5}">
                      <a16:colId xmlns:a16="http://schemas.microsoft.com/office/drawing/2014/main" val="4020345419"/>
                    </a:ext>
                  </a:extLst>
                </a:gridCol>
              </a:tblGrid>
              <a:tr h="378290">
                <a:tc>
                  <a:txBody>
                    <a:bodyPr/>
                    <a:lstStyle/>
                    <a:p>
                      <a:r>
                        <a:rPr lang="bg-BG" dirty="0" smtClean="0"/>
                        <a:t>Дати</a:t>
                      </a:r>
                      <a:r>
                        <a:rPr lang="bg-BG" baseline="0" dirty="0" smtClean="0"/>
                        <a:t>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aseline="0" dirty="0" smtClean="0"/>
                        <a:t>19.05. 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r>
                        <a:rPr lang="bg-BG" baseline="0" dirty="0" smtClean="0"/>
                        <a:t>г</a:t>
                      </a:r>
                      <a:r>
                        <a:rPr lang="bg-BG" baseline="0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53424"/>
                  </a:ext>
                </a:extLst>
              </a:tr>
              <a:tr h="925629">
                <a:tc>
                  <a:txBody>
                    <a:bodyPr/>
                    <a:lstStyle/>
                    <a:p>
                      <a:r>
                        <a:rPr lang="bg-BG" dirty="0" smtClean="0"/>
                        <a:t>Име и вид</a:t>
                      </a:r>
                      <a:r>
                        <a:rPr lang="bg-BG" baseline="0" dirty="0" smtClean="0"/>
                        <a:t> на обучаващата или образователна организация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СБУ, гр. София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565363"/>
                  </a:ext>
                </a:extLst>
              </a:tr>
              <a:tr h="756581">
                <a:tc>
                  <a:txBody>
                    <a:bodyPr/>
                    <a:lstStyle/>
                    <a:p>
                      <a:r>
                        <a:rPr lang="bg-BG" dirty="0" smtClean="0"/>
                        <a:t>Наименование на придобитата квалификация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Наставничество в образователната среда (удостоверение №24-341/29.05.2018 г.)</a:t>
                      </a:r>
                      <a:endParaRPr lang="bg-BG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8244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77745"/>
              </p:ext>
            </p:extLst>
          </p:nvPr>
        </p:nvGraphicFramePr>
        <p:xfrm>
          <a:off x="1386241" y="3435488"/>
          <a:ext cx="673798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883">
                  <a:extLst>
                    <a:ext uri="{9D8B030D-6E8A-4147-A177-3AD203B41FA5}">
                      <a16:colId xmlns:a16="http://schemas.microsoft.com/office/drawing/2014/main" val="1148820660"/>
                    </a:ext>
                  </a:extLst>
                </a:gridCol>
                <a:gridCol w="4033106">
                  <a:extLst>
                    <a:ext uri="{9D8B030D-6E8A-4147-A177-3AD203B41FA5}">
                      <a16:colId xmlns:a16="http://schemas.microsoft.com/office/drawing/2014/main" val="2894523245"/>
                    </a:ext>
                  </a:extLst>
                </a:gridCol>
              </a:tblGrid>
              <a:tr h="304459">
                <a:tc>
                  <a:txBody>
                    <a:bodyPr/>
                    <a:lstStyle/>
                    <a:p>
                      <a:r>
                        <a:rPr lang="bg-BG" dirty="0" smtClean="0"/>
                        <a:t>Дати</a:t>
                      </a:r>
                      <a:r>
                        <a:rPr lang="bg-BG" baseline="0" dirty="0" smtClean="0"/>
                        <a:t>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Юни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bg-BG" baseline="0" dirty="0" smtClean="0"/>
                        <a:t>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815852"/>
                  </a:ext>
                </a:extLst>
              </a:tr>
              <a:tr h="989490">
                <a:tc>
                  <a:txBody>
                    <a:bodyPr/>
                    <a:lstStyle/>
                    <a:p>
                      <a:r>
                        <a:rPr lang="bg-BG" dirty="0" smtClean="0"/>
                        <a:t>Име и вид</a:t>
                      </a:r>
                      <a:r>
                        <a:rPr lang="bg-BG" baseline="0" dirty="0" smtClean="0"/>
                        <a:t> на обучаващата или образователна организация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СУ</a:t>
                      </a:r>
                      <a:r>
                        <a:rPr lang="bg-BG" baseline="0" dirty="0" smtClean="0"/>
                        <a:t> „</a:t>
                      </a:r>
                      <a:r>
                        <a:rPr lang="bg-BG" dirty="0" smtClean="0"/>
                        <a:t>Св. Климент Охридски“, </a:t>
                      </a:r>
                      <a:r>
                        <a:rPr lang="bg-BG" dirty="0" smtClean="0"/>
                        <a:t>гр. София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899225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r>
                        <a:rPr lang="bg-BG" dirty="0" smtClean="0"/>
                        <a:t>Наименование на придобитата квалификация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Организация на образователния процес(удостоверение №7347/21.07.2018 </a:t>
                      </a:r>
                      <a:r>
                        <a:rPr lang="bg-BG" dirty="0" smtClean="0"/>
                        <a:t>г.)</a:t>
                      </a:r>
                      <a:endParaRPr lang="bg-BG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20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28792" cy="502823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chemeClr val="tx1"/>
                </a:solidFill>
              </a:rPr>
              <a:t>Допълнителни обучения и квалификации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9673"/>
              </p:ext>
            </p:extLst>
          </p:nvPr>
        </p:nvGraphicFramePr>
        <p:xfrm>
          <a:off x="1367644" y="1052736"/>
          <a:ext cx="7488832" cy="551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890">
                  <a:extLst>
                    <a:ext uri="{9D8B030D-6E8A-4147-A177-3AD203B41FA5}">
                      <a16:colId xmlns:a16="http://schemas.microsoft.com/office/drawing/2014/main" val="4041199885"/>
                    </a:ext>
                  </a:extLst>
                </a:gridCol>
                <a:gridCol w="4485942">
                  <a:extLst>
                    <a:ext uri="{9D8B030D-6E8A-4147-A177-3AD203B41FA5}">
                      <a16:colId xmlns:a16="http://schemas.microsoft.com/office/drawing/2014/main" val="4206549065"/>
                    </a:ext>
                  </a:extLst>
                </a:gridCol>
              </a:tblGrid>
              <a:tr h="563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23.07.2018 г.-26.07.2018 г.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18777"/>
                  </a:ext>
                </a:extLst>
              </a:tr>
              <a:tr h="969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НЦПКПС – гр. Банкя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22312"/>
                  </a:ext>
                </a:extLst>
              </a:tr>
              <a:tr h="969029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Обучение на</a:t>
                      </a:r>
                      <a:r>
                        <a:rPr lang="bg-BG" sz="1600" baseline="0" dirty="0" smtClean="0"/>
                        <a:t> учители, преподаващи учебна програма по компютърно моделиране за </a:t>
                      </a:r>
                      <a:r>
                        <a:rPr lang="en-US" sz="1600" baseline="0" dirty="0" smtClean="0"/>
                        <a:t>III </a:t>
                      </a:r>
                      <a:r>
                        <a:rPr lang="bg-BG" sz="1600" baseline="0" dirty="0" smtClean="0"/>
                        <a:t>клас (удостоверение №6827/01.08.2018 г.)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6745"/>
                  </a:ext>
                </a:extLst>
              </a:tr>
              <a:tr h="563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2018 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13188"/>
                  </a:ext>
                </a:extLst>
              </a:tr>
              <a:tr h="969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 „Св. Климент Охридски“, гр. София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17929"/>
                  </a:ext>
                </a:extLst>
              </a:tr>
              <a:tr h="1151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професионалноквалификационна       степен (свидетелство №28105/26.10.2018 г.)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858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28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34808" cy="504056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chemeClr val="tx1"/>
                </a:solidFill>
              </a:rPr>
              <a:t>Допълнителни обучения и квалификации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67272"/>
              </p:ext>
            </p:extLst>
          </p:nvPr>
        </p:nvGraphicFramePr>
        <p:xfrm>
          <a:off x="1403648" y="836712"/>
          <a:ext cx="7344815" cy="573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141">
                  <a:extLst>
                    <a:ext uri="{9D8B030D-6E8A-4147-A177-3AD203B41FA5}">
                      <a16:colId xmlns:a16="http://schemas.microsoft.com/office/drawing/2014/main" val="4041199885"/>
                    </a:ext>
                  </a:extLst>
                </a:gridCol>
                <a:gridCol w="4399674">
                  <a:extLst>
                    <a:ext uri="{9D8B030D-6E8A-4147-A177-3AD203B41FA5}">
                      <a16:colId xmlns:a16="http://schemas.microsoft.com/office/drawing/2014/main" val="4206549065"/>
                    </a:ext>
                  </a:extLst>
                </a:gridCol>
              </a:tblGrid>
              <a:tr h="628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22.06.2019 г.-23.06.2019 г.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18777"/>
                  </a:ext>
                </a:extLst>
              </a:tr>
              <a:tr h="102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„Мениджър Консулт“ ЕООД</a:t>
                      </a:r>
                    </a:p>
                    <a:p>
                      <a:r>
                        <a:rPr lang="bg-BG" sz="1600" dirty="0" smtClean="0"/>
                        <a:t>гр. София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22312"/>
                  </a:ext>
                </a:extLst>
              </a:tr>
              <a:tr h="826978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движението по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пътищата.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Методика за обучението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6745"/>
                  </a:ext>
                </a:extLst>
              </a:tr>
              <a:tr h="581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Arial" pitchFamily="34" charset="0"/>
                          <a:cs typeface="Arial" pitchFamily="34" charset="0"/>
                        </a:rPr>
                        <a:t>2019 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13188"/>
                  </a:ext>
                </a:extLst>
              </a:tr>
              <a:tr h="102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 „Св. Климент Охридски“, гр. София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17929"/>
                  </a:ext>
                </a:extLst>
              </a:tr>
              <a:tr h="1072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IV 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професионалноквалификационна       степен (свидетелство №17077/13.11.2019 г.)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858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72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2879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solidFill>
                  <a:schemeClr val="tx1"/>
                </a:solidFill>
              </a:rPr>
              <a:t>Допълнителни обучения и квалификации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02959"/>
              </p:ext>
            </p:extLst>
          </p:nvPr>
        </p:nvGraphicFramePr>
        <p:xfrm>
          <a:off x="1619672" y="764705"/>
          <a:ext cx="6912768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98">
                  <a:extLst>
                    <a:ext uri="{9D8B030D-6E8A-4147-A177-3AD203B41FA5}">
                      <a16:colId xmlns:a16="http://schemas.microsoft.com/office/drawing/2014/main" val="3227299343"/>
                    </a:ext>
                  </a:extLst>
                </a:gridCol>
                <a:gridCol w="4140870">
                  <a:extLst>
                    <a:ext uri="{9D8B030D-6E8A-4147-A177-3AD203B41FA5}">
                      <a16:colId xmlns:a16="http://schemas.microsoft.com/office/drawing/2014/main" val="2405645763"/>
                    </a:ext>
                  </a:extLst>
                </a:gridCol>
              </a:tblGrid>
              <a:tr h="549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22.05.2021 </a:t>
                      </a:r>
                      <a:r>
                        <a:rPr lang="bg-BG" sz="1600" dirty="0" smtClean="0"/>
                        <a:t>г.-</a:t>
                      </a:r>
                      <a:r>
                        <a:rPr lang="bg-BG" sz="1600" dirty="0" smtClean="0"/>
                        <a:t>28.05.2021 </a:t>
                      </a:r>
                      <a:r>
                        <a:rPr lang="bg-BG" sz="1600" dirty="0" smtClean="0"/>
                        <a:t>г.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0749"/>
                  </a:ext>
                </a:extLst>
              </a:tr>
              <a:tr h="1246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„Изоблок“ </a:t>
                      </a:r>
                      <a:r>
                        <a:rPr lang="bg-BG" sz="1600" dirty="0" smtClean="0"/>
                        <a:t>ЕООД</a:t>
                      </a:r>
                    </a:p>
                    <a:p>
                      <a:r>
                        <a:rPr lang="bg-BG" sz="1600" dirty="0" smtClean="0"/>
                        <a:t>гр. </a:t>
                      </a:r>
                      <a:r>
                        <a:rPr lang="bg-BG" sz="1600" dirty="0" smtClean="0"/>
                        <a:t>Казанлък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41668"/>
                  </a:ext>
                </a:extLst>
              </a:tr>
              <a:tr h="1012859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Наименование на придобитата квалификация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Мотивацията в учебния процес-техники и приложение. Бърнаут (удостоверение №2126-21/31.05.2021 г.)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70211"/>
                  </a:ext>
                </a:extLst>
              </a:tr>
              <a:tr h="549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Дати</a:t>
                      </a:r>
                      <a:r>
                        <a:rPr lang="bg-BG" sz="1600" baseline="0" dirty="0" smtClean="0"/>
                        <a:t> (от-до)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74768"/>
                  </a:ext>
                </a:extLst>
              </a:tr>
              <a:tr h="1244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Име и вид</a:t>
                      </a:r>
                      <a:r>
                        <a:rPr lang="bg-BG" sz="1600" baseline="0" dirty="0" smtClean="0"/>
                        <a:t> на обучаващата или образователна организация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01044"/>
                  </a:ext>
                </a:extLst>
              </a:tr>
              <a:tr h="1012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88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029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5832648" cy="780696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>
                <a:latin typeface="Arial Black" pitchFamily="34" charset="0"/>
              </a:rPr>
              <a:t>ЛИЧНИ УМЕНИЯ И КОМПЕТЕНЦИИ</a:t>
            </a:r>
            <a:endParaRPr lang="bg-BG" sz="20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025685"/>
              </p:ext>
            </p:extLst>
          </p:nvPr>
        </p:nvGraphicFramePr>
        <p:xfrm>
          <a:off x="2051720" y="2204864"/>
          <a:ext cx="63367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Майчин</a:t>
                      </a:r>
                      <a:r>
                        <a:rPr lang="bg-BG" baseline="0" dirty="0" smtClean="0"/>
                        <a:t> език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български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Други езици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Руски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Четене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</a:t>
                      </a:r>
                      <a:r>
                        <a:rPr lang="bg-BG" dirty="0" smtClean="0"/>
                        <a:t>много добро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Писане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Добро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Разговор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Добро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13545"/>
              </p:ext>
            </p:extLst>
          </p:nvPr>
        </p:nvGraphicFramePr>
        <p:xfrm>
          <a:off x="1403648" y="620688"/>
          <a:ext cx="7056784" cy="583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078">
                <a:tc>
                  <a:txBody>
                    <a:bodyPr/>
                    <a:lstStyle/>
                    <a:p>
                      <a:r>
                        <a:rPr lang="bg-BG" dirty="0" smtClean="0"/>
                        <a:t>Социални умения и компетенции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Добри взаимоотношения</a:t>
                      </a:r>
                      <a:r>
                        <a:rPr lang="bg-BG" baseline="0" dirty="0" smtClean="0"/>
                        <a:t> с хората, които ме заобикалят;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 smtClean="0"/>
                        <a:t>Умения за работа в екип;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 smtClean="0"/>
                        <a:t>Коректност при общуване с колеги, родители и ученици;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 smtClean="0"/>
                        <a:t>Вземане на решения и справяне с различни ситуации.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587">
                <a:tc>
                  <a:txBody>
                    <a:bodyPr/>
                    <a:lstStyle/>
                    <a:p>
                      <a:r>
                        <a:rPr lang="bg-BG" dirty="0" smtClean="0"/>
                        <a:t>Организационни умения и компетенции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Ръководство на методическо </a:t>
                      </a:r>
                      <a:r>
                        <a:rPr lang="bg-BG" dirty="0" smtClean="0"/>
                        <a:t>обединение (ПЕКК)</a:t>
                      </a:r>
                      <a:endParaRPr lang="bg-BG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Работа с </a:t>
                      </a:r>
                      <a:r>
                        <a:rPr lang="bg-BG" dirty="0" smtClean="0"/>
                        <a:t>родители</a:t>
                      </a:r>
                      <a:endParaRPr lang="bg-BG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Организиране на </a:t>
                      </a:r>
                      <a:r>
                        <a:rPr lang="bg-BG" dirty="0" smtClean="0"/>
                        <a:t>тържества и</a:t>
                      </a:r>
                      <a:r>
                        <a:rPr lang="bg-BG" baseline="0" dirty="0" smtClean="0"/>
                        <a:t> други мероприятия</a:t>
                      </a:r>
                      <a:endParaRPr lang="bg-BG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890">
                <a:tc>
                  <a:txBody>
                    <a:bodyPr/>
                    <a:lstStyle/>
                    <a:p>
                      <a:r>
                        <a:rPr lang="bg-BG" dirty="0" smtClean="0"/>
                        <a:t>Технически умения и компетенции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Много</a:t>
                      </a:r>
                      <a:r>
                        <a:rPr lang="bg-BG" baseline="0" dirty="0" smtClean="0"/>
                        <a:t> д</a:t>
                      </a:r>
                      <a:r>
                        <a:rPr lang="bg-BG" dirty="0" smtClean="0"/>
                        <a:t>обро </a:t>
                      </a:r>
                      <a:r>
                        <a:rPr lang="bg-BG" dirty="0" smtClean="0"/>
                        <a:t>владеене на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Microsoft Office – Word,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Excel, Power Point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офис техника.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05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Учителското портфолио – знак за качество на педагогическата дейност 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i="1" dirty="0"/>
              <a:t>МОТИВИ за изготвяне </a:t>
            </a:r>
            <a:endParaRPr lang="bg-BG" dirty="0"/>
          </a:p>
          <a:p>
            <a:pPr marL="0" indent="0">
              <a:buNone/>
            </a:pPr>
            <a:r>
              <a:rPr lang="ru-RU" dirty="0"/>
              <a:t>•Персонализация на учителския ми труд; </a:t>
            </a:r>
          </a:p>
          <a:p>
            <a:pPr marL="0" indent="0">
              <a:buNone/>
            </a:pPr>
            <a:r>
              <a:rPr lang="ru-RU" dirty="0"/>
              <a:t>•Място за наблюдение и обективна оценка; </a:t>
            </a:r>
          </a:p>
          <a:p>
            <a:pPr marL="0" indent="0">
              <a:buNone/>
            </a:pPr>
            <a:r>
              <a:rPr lang="ru-RU" dirty="0"/>
              <a:t>•Доказателственост и прозрачност на педагогическата ми дейност; </a:t>
            </a:r>
          </a:p>
          <a:p>
            <a:pPr marL="0" indent="0">
              <a:buNone/>
            </a:pPr>
            <a:r>
              <a:rPr lang="ru-RU" dirty="0"/>
              <a:t>•Електронното ми портфолио – възможност за професионален обмен в мрежата /Internet/ </a:t>
            </a:r>
          </a:p>
          <a:p>
            <a:endParaRPr lang="bg-BG" dirty="0"/>
          </a:p>
          <a:p>
            <a:r>
              <a:rPr lang="ru-RU" i="1" dirty="0"/>
              <a:t>Забележка: Портфолиото е отворено и подлежи на изменение, допълване и актуализиране във всеки един момент от дейността ми като учител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71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589199" cy="860674"/>
          </a:xfrm>
        </p:spPr>
        <p:txBody>
          <a:bodyPr/>
          <a:lstStyle/>
          <a:p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НА УЧИТЕЛЯ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00808"/>
            <a:ext cx="7058743" cy="4340555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B050"/>
                </a:solidFill>
              </a:rPr>
              <a:t>"Трябва ли винаги да учим децата си с книги? Нека първо да ги научим да гледат към звездите, да се възхищават на слънцето и планините. Нека ги запознаем с дърветата, с пеперудите и цветята. Да събудим у тях възхита и възторг към цвета на живота. Едва тогава те ще се научат да мислят. А щом започнат да мислят, ще започнат да питат. Тогава им дайте книга."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endParaRPr lang="ru-RU" sz="2000" b="1" i="1" dirty="0">
              <a:solidFill>
                <a:srgbClr val="00B050"/>
              </a:solidFill>
            </a:endParaRP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Дейвид </a:t>
            </a:r>
            <a:r>
              <a:rPr lang="ru-RU" sz="2000" b="1" i="1" dirty="0">
                <a:solidFill>
                  <a:srgbClr val="00B050"/>
                </a:solidFill>
              </a:rPr>
              <a:t>Полис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5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1720" y="692696"/>
            <a:ext cx="6851104" cy="63668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НА УЧИТЕЛЯ</a:t>
            </a:r>
            <a:endParaRPr lang="bg-BG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75656" y="1484784"/>
            <a:ext cx="7211144" cy="4320480"/>
          </a:xfrm>
        </p:spPr>
        <p:txBody>
          <a:bodyPr>
            <a:normAutofit fontScale="40000" lnSpcReduction="20000"/>
          </a:bodyPr>
          <a:lstStyle/>
          <a:p>
            <a:endParaRPr lang="bg-BG" sz="1600" dirty="0" smtClean="0"/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 да бъде прогресивно.</a:t>
            </a:r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Обучение, основаващо се на активността на учениците.</a:t>
            </a:r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 да се учат от преживяванията и събитията от реалния живот.</a:t>
            </a:r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Откривателско, разрешаващо проблеми и изпълнено с отговорност  учене.</a:t>
            </a:r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учене и комуникация.</a:t>
            </a:r>
          </a:p>
          <a:p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Фокусиране върху индивидуалните потребности на учениците,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положителни промени в тях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овладеят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трайни знания, умения за мислене и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навици.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слабите ученици чрез индивидуална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талантливите с креативни избирателни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секции.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По-голяма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работа с ученическия екип.</a:t>
            </a:r>
            <a:endParaRPr lang="bg-BG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4500" dirty="0"/>
          </a:p>
          <a:p>
            <a:endParaRPr lang="bg-BG" sz="1600" dirty="0" smtClean="0"/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33451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912768" cy="648072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СЪВРЕМЕННАТА КЛАСНА СТАЯ</a:t>
            </a: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47664" y="1412776"/>
            <a:ext cx="7128792" cy="404772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Възрастните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се научат да възприемат децата като уникални същества; като ценен източник на идеи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е взаимно уважение между учители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ученици(взаимна размяна на комплименти).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Формирането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умения у учениците да се изслушват един друг, да работят екипно и да решават заедно възникнали проблеми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7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056784" cy="576064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МЕТОДИ,ФОРМИ И СРЕДСТВА ПРЕПОДАВАНЕ</a:t>
            </a: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28800"/>
            <a:ext cx="6347714" cy="4268547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Беседа, разказ, демонстрация, </a:t>
            </a:r>
            <a:r>
              <a:rPr lang="bg-BG" dirty="0" smtClean="0">
                <a:solidFill>
                  <a:srgbClr val="002060"/>
                </a:solidFill>
              </a:rPr>
              <a:t>онагледяване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Дискусия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Анализ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Ролеви </a:t>
            </a:r>
            <a:r>
              <a:rPr lang="bg-BG" dirty="0" smtClean="0">
                <a:solidFill>
                  <a:srgbClr val="002060"/>
                </a:solidFill>
              </a:rPr>
              <a:t>игри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Мозъчна </a:t>
            </a:r>
            <a:r>
              <a:rPr lang="bg-BG" dirty="0" smtClean="0">
                <a:solidFill>
                  <a:srgbClr val="002060"/>
                </a:solidFill>
              </a:rPr>
              <a:t>атака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Групова и индивидуална работа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М</a:t>
            </a:r>
            <a:r>
              <a:rPr lang="bg-BG" dirty="0" smtClean="0">
                <a:solidFill>
                  <a:srgbClr val="002060"/>
                </a:solidFill>
              </a:rPr>
              <a:t>исловни карти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Самостоятелна </a:t>
            </a:r>
            <a:r>
              <a:rPr lang="bg-BG" dirty="0" smtClean="0">
                <a:solidFill>
                  <a:srgbClr val="002060"/>
                </a:solidFill>
              </a:rPr>
              <a:t>работа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Използване на </a:t>
            </a:r>
            <a:r>
              <a:rPr lang="bg-BG" dirty="0" smtClean="0">
                <a:solidFill>
                  <a:srgbClr val="002060"/>
                </a:solidFill>
              </a:rPr>
              <a:t>ИКТ </a:t>
            </a:r>
            <a:r>
              <a:rPr lang="bg-BG" dirty="0" smtClean="0">
                <a:solidFill>
                  <a:srgbClr val="002060"/>
                </a:solidFill>
              </a:rPr>
              <a:t>в обучението – презентации, електронни </a:t>
            </a:r>
            <a:r>
              <a:rPr lang="bg-BG" dirty="0" smtClean="0">
                <a:solidFill>
                  <a:srgbClr val="002060"/>
                </a:solidFill>
              </a:rPr>
              <a:t>учебници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Дидактични материали, </a:t>
            </a:r>
            <a:r>
              <a:rPr lang="bg-BG" dirty="0" smtClean="0">
                <a:solidFill>
                  <a:srgbClr val="002060"/>
                </a:solidFill>
              </a:rPr>
              <a:t>сборници</a:t>
            </a:r>
          </a:p>
          <a:p>
            <a:endParaRPr lang="bg-B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които съм организирала</a:t>
            </a:r>
            <a:endParaRPr lang="bg-BG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00808"/>
            <a:ext cx="3205649" cy="1728192"/>
          </a:xfrm>
        </p:spPr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Училищни </a:t>
            </a:r>
            <a:r>
              <a:rPr lang="bg-BG" dirty="0" smtClean="0">
                <a:solidFill>
                  <a:srgbClr val="002060"/>
                </a:solidFill>
              </a:rPr>
              <a:t>тържества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Училищни базари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Спортни </a:t>
            </a:r>
            <a:r>
              <a:rPr lang="bg-BG" dirty="0" smtClean="0">
                <a:solidFill>
                  <a:srgbClr val="002060"/>
                </a:solidFill>
              </a:rPr>
              <a:t>състезния и други мероприятия</a:t>
            </a:r>
            <a:endParaRPr lang="bg-BG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imi\Desktop\397796_149973185183473_99164099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7"/>
            <a:ext cx="3528392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mi\Desktop\150457_136136303233828_1143049507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7"/>
            <a:ext cx="3888432" cy="258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mi\Desktop\540954_126760724171386_164479522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0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400600" cy="63668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ИЗВЪНКЛАСНИ ДЕЙНОСТИ</a:t>
            </a: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5656" y="764704"/>
            <a:ext cx="7128792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 smtClean="0"/>
              <a:t>Ръководител на групи по:</a:t>
            </a:r>
          </a:p>
          <a:p>
            <a:r>
              <a:rPr lang="bg-BG" b="1" dirty="0" smtClean="0"/>
              <a:t>Проект „Твоят час“</a:t>
            </a:r>
          </a:p>
          <a:p>
            <a:r>
              <a:rPr lang="bg-BG" b="1" dirty="0" smtClean="0"/>
              <a:t>Проект „Подкрепа за успех“</a:t>
            </a:r>
          </a:p>
          <a:p>
            <a:r>
              <a:rPr lang="bg-BG" b="1" dirty="0" smtClean="0"/>
              <a:t>Проект „ Образование за утрешния ден“</a:t>
            </a:r>
          </a:p>
          <a:p>
            <a:r>
              <a:rPr lang="bg-BG" b="1" dirty="0" smtClean="0"/>
              <a:t>Проект „Равен достъп до училищно образование в условията на кризи“</a:t>
            </a:r>
          </a:p>
          <a:p>
            <a:r>
              <a:rPr lang="bg-BG" b="1" dirty="0" smtClean="0"/>
              <a:t>Група за занимания по интереси „Ние и природата около нас“</a:t>
            </a:r>
            <a:endParaRPr lang="bg-BG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89040"/>
            <a:ext cx="7128792" cy="283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31840" y="885756"/>
            <a:ext cx="3528392" cy="1103083"/>
          </a:xfrm>
        </p:spPr>
        <p:txBody>
          <a:bodyPr/>
          <a:lstStyle/>
          <a:p>
            <a:endParaRPr lang="bg-BG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673336"/>
              </p:ext>
            </p:extLst>
          </p:nvPr>
        </p:nvGraphicFramePr>
        <p:xfrm>
          <a:off x="1835696" y="548679"/>
          <a:ext cx="6933456" cy="563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211">
                <a:tc gridSpan="2">
                  <a:txBody>
                    <a:bodyPr/>
                    <a:lstStyle/>
                    <a:p>
                      <a:r>
                        <a:rPr lang="bg-BG" sz="2800" dirty="0" smtClean="0">
                          <a:latin typeface="+mj-lt"/>
                        </a:rPr>
                        <a:t>Лична</a:t>
                      </a:r>
                      <a:r>
                        <a:rPr lang="bg-BG" sz="2800" baseline="0" dirty="0" smtClean="0"/>
                        <a:t> информация</a:t>
                      </a:r>
                      <a:endParaRPr lang="bg-BG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Милена Кирилова Деведжиева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 Тополовград, обл. Хасково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0897</a:t>
                      </a:r>
                      <a:r>
                        <a:rPr lang="bg-BG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204 209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m_7007@abv.bg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Националност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българка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 раждане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28.07.1970 г.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9912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53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0964"/>
              </p:ext>
            </p:extLst>
          </p:nvPr>
        </p:nvGraphicFramePr>
        <p:xfrm>
          <a:off x="1331640" y="476673"/>
          <a:ext cx="7200800" cy="57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493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Трудов стаж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29 </a:t>
                      </a:r>
                      <a:r>
                        <a:rPr lang="bg-BG" dirty="0" smtClean="0">
                          <a:latin typeface="Arial Black" pitchFamily="34" charset="0"/>
                        </a:rPr>
                        <a:t>г. и</a:t>
                      </a:r>
                      <a:r>
                        <a:rPr lang="bg-BG" baseline="0" dirty="0" smtClean="0">
                          <a:latin typeface="Arial Black" pitchFamily="34" charset="0"/>
                        </a:rPr>
                        <a:t> 6 </a:t>
                      </a:r>
                      <a:r>
                        <a:rPr lang="bg-BG" dirty="0" smtClean="0">
                          <a:latin typeface="Arial Black" pitchFamily="34" charset="0"/>
                        </a:rPr>
                        <a:t>м.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от 2022 </a:t>
                      </a:r>
                      <a:r>
                        <a:rPr lang="bg-BG" dirty="0" smtClean="0"/>
                        <a:t>г</a:t>
                      </a:r>
                      <a:r>
                        <a:rPr lang="bg-BG" dirty="0" smtClean="0"/>
                        <a:t>.</a:t>
                      </a:r>
                      <a:r>
                        <a:rPr lang="bg-BG" baseline="0" dirty="0" smtClean="0"/>
                        <a:t>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НУ „Св. Св. Кирил и Методий“</a:t>
                      </a:r>
                    </a:p>
                    <a:p>
                      <a:r>
                        <a:rPr lang="bg-BG" dirty="0" smtClean="0"/>
                        <a:t>гр. Тополовград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Старши учител </a:t>
                      </a:r>
                      <a:r>
                        <a:rPr lang="bg-BG" dirty="0" smtClean="0"/>
                        <a:t>в</a:t>
                      </a:r>
                      <a:r>
                        <a:rPr lang="bg-BG" baseline="0" dirty="0" smtClean="0"/>
                        <a:t> ЦОУД (</a:t>
                      </a:r>
                      <a:r>
                        <a:rPr lang="en-US" baseline="0" dirty="0" smtClean="0"/>
                        <a:t>I-IV </a:t>
                      </a:r>
                      <a:r>
                        <a:rPr lang="bg-BG" baseline="0" dirty="0" smtClean="0"/>
                        <a:t>клас)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54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7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2910"/>
              </p:ext>
            </p:extLst>
          </p:nvPr>
        </p:nvGraphicFramePr>
        <p:xfrm>
          <a:off x="1691680" y="980728"/>
          <a:ext cx="6912768" cy="551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169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Трудов стаж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29 </a:t>
                      </a:r>
                      <a:r>
                        <a:rPr lang="bg-BG" sz="1200" dirty="0" smtClean="0">
                          <a:latin typeface="Arial Black" pitchFamily="34" charset="0"/>
                        </a:rPr>
                        <a:t>ГОДИНИ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от 2022 </a:t>
                      </a:r>
                      <a:r>
                        <a:rPr lang="bg-BG" dirty="0" smtClean="0"/>
                        <a:t>г</a:t>
                      </a:r>
                      <a:r>
                        <a:rPr lang="bg-BG" dirty="0" smtClean="0"/>
                        <a:t>.</a:t>
                      </a:r>
                      <a:r>
                        <a:rPr lang="bg-BG" baseline="0" dirty="0" smtClean="0"/>
                        <a:t>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НУ „Св. Св. Кирил и Методий“</a:t>
                      </a:r>
                    </a:p>
                    <a:p>
                      <a:r>
                        <a:rPr lang="bg-BG" dirty="0" smtClean="0"/>
                        <a:t>гр. Тополовград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4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Старши учител </a:t>
                      </a:r>
                      <a:r>
                        <a:rPr lang="bg-BG" dirty="0" smtClean="0"/>
                        <a:t>в</a:t>
                      </a:r>
                      <a:r>
                        <a:rPr lang="bg-BG" baseline="0" dirty="0" smtClean="0"/>
                        <a:t> ЦОУД (</a:t>
                      </a:r>
                      <a:r>
                        <a:rPr lang="en-US" baseline="0" dirty="0" smtClean="0"/>
                        <a:t>I-IV </a:t>
                      </a:r>
                      <a:r>
                        <a:rPr lang="bg-BG" baseline="0" dirty="0" smtClean="0"/>
                        <a:t>клас)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99019"/>
              </p:ext>
            </p:extLst>
          </p:nvPr>
        </p:nvGraphicFramePr>
        <p:xfrm>
          <a:off x="1475656" y="188640"/>
          <a:ext cx="72008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476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Трудов стаж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29 години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r>
                        <a:rPr lang="bg-B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2021 г.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ОУ „Христо Ботев“, с. Хлябово</a:t>
                      </a:r>
                      <a:endParaRPr kumimoji="0" lang="bg-BG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Старши учител </a:t>
                      </a:r>
                      <a:r>
                        <a:rPr lang="bg-BG" dirty="0" smtClean="0"/>
                        <a:t>в</a:t>
                      </a:r>
                      <a:r>
                        <a:rPr lang="bg-BG" baseline="0" dirty="0" smtClean="0"/>
                        <a:t>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6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2017г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2019г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ОУ</a:t>
                      </a:r>
                      <a:r>
                        <a:rPr lang="bg-BG" baseline="0" dirty="0" smtClean="0"/>
                        <a:t> „</a:t>
                      </a:r>
                      <a:r>
                        <a:rPr lang="bg-BG" dirty="0" smtClean="0"/>
                        <a:t>Христо </a:t>
                      </a:r>
                      <a:r>
                        <a:rPr lang="bg-BG" dirty="0" smtClean="0"/>
                        <a:t>Ботев“, с. </a:t>
                      </a:r>
                      <a:r>
                        <a:rPr lang="bg-BG" dirty="0" smtClean="0"/>
                        <a:t>Хлябово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Директор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27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Учебно-възпитателна, административно-управленска,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dirty="0" smtClean="0"/>
                        <a:t>организационна, координираща и контролна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2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80057"/>
              </p:ext>
            </p:extLst>
          </p:nvPr>
        </p:nvGraphicFramePr>
        <p:xfrm>
          <a:off x="1403648" y="260648"/>
          <a:ext cx="7200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581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Трудов стаж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 Black" pitchFamily="34" charset="0"/>
                        </a:rPr>
                        <a:t>29 години</a:t>
                      </a:r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2003г. – 2017 г.</a:t>
                      </a:r>
                      <a:r>
                        <a:rPr lang="bg-BG" baseline="0" dirty="0" smtClean="0"/>
                        <a:t>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ОУ </a:t>
                      </a:r>
                      <a:r>
                        <a:rPr lang="bg-BG" dirty="0" smtClean="0"/>
                        <a:t>„Христо </a:t>
                      </a:r>
                      <a:r>
                        <a:rPr lang="bg-BG" dirty="0" smtClean="0"/>
                        <a:t>Ботев“, с. Хлябово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Старши учител в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4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2002г.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 – 2003г. 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ОУ</a:t>
                      </a:r>
                      <a:r>
                        <a:rPr lang="bg-BG" baseline="0" dirty="0" smtClean="0"/>
                        <a:t> „</a:t>
                      </a:r>
                      <a:r>
                        <a:rPr lang="bg-BG" dirty="0" smtClean="0"/>
                        <a:t>Христо </a:t>
                      </a:r>
                      <a:r>
                        <a:rPr lang="bg-BG" dirty="0" smtClean="0"/>
                        <a:t>Ботев“, с. Орлов дол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учител в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14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23373"/>
              </p:ext>
            </p:extLst>
          </p:nvPr>
        </p:nvGraphicFramePr>
        <p:xfrm>
          <a:off x="1331640" y="332656"/>
          <a:ext cx="7416824" cy="5854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07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1994</a:t>
                      </a:r>
                      <a:r>
                        <a:rPr lang="bg-BG" dirty="0" smtClean="0"/>
                        <a:t>г.</a:t>
                      </a:r>
                      <a:r>
                        <a:rPr lang="bg-BG" baseline="0" dirty="0" smtClean="0"/>
                        <a:t> – 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2002г.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ОУ</a:t>
                      </a:r>
                      <a:r>
                        <a:rPr lang="bg-BG" baseline="0" dirty="0" smtClean="0"/>
                        <a:t> „</a:t>
                      </a:r>
                      <a:r>
                        <a:rPr lang="bg-BG" dirty="0" smtClean="0"/>
                        <a:t>Христо </a:t>
                      </a:r>
                      <a:r>
                        <a:rPr lang="bg-BG" dirty="0" smtClean="0"/>
                        <a:t>Ботев</a:t>
                      </a:r>
                      <a:r>
                        <a:rPr lang="bg-BG" dirty="0" smtClean="0"/>
                        <a:t>“</a:t>
                      </a:r>
                    </a:p>
                    <a:p>
                      <a:r>
                        <a:rPr lang="bg-BG" dirty="0" smtClean="0"/>
                        <a:t> </a:t>
                      </a:r>
                      <a:r>
                        <a:rPr lang="bg-BG" dirty="0" smtClean="0"/>
                        <a:t>с. Хлябово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учител в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19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1993г.-1994г.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НУ</a:t>
                      </a:r>
                      <a:r>
                        <a:rPr lang="bg-BG" baseline="0" dirty="0" smtClean="0"/>
                        <a:t> „</a:t>
                      </a:r>
                      <a:r>
                        <a:rPr lang="bg-BG" dirty="0" smtClean="0"/>
                        <a:t>Христо </a:t>
                      </a:r>
                      <a:r>
                        <a:rPr lang="bg-BG" dirty="0" smtClean="0"/>
                        <a:t>Ботев</a:t>
                      </a:r>
                      <a:r>
                        <a:rPr lang="bg-BG" dirty="0" smtClean="0"/>
                        <a:t>“</a:t>
                      </a:r>
                    </a:p>
                    <a:p>
                      <a:r>
                        <a:rPr lang="bg-BG" dirty="0" smtClean="0"/>
                        <a:t>с</a:t>
                      </a:r>
                      <a:r>
                        <a:rPr lang="bg-BG" dirty="0" smtClean="0"/>
                        <a:t>. Орлов дол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учител в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019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702826"/>
              </p:ext>
            </p:extLst>
          </p:nvPr>
        </p:nvGraphicFramePr>
        <p:xfrm>
          <a:off x="1475656" y="260648"/>
          <a:ext cx="7272808" cy="623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1991</a:t>
                      </a:r>
                      <a:r>
                        <a:rPr lang="bg-BG" dirty="0" smtClean="0"/>
                        <a:t>г.</a:t>
                      </a:r>
                      <a:r>
                        <a:rPr lang="bg-BG" baseline="0" dirty="0" smtClean="0"/>
                        <a:t> – </a:t>
                      </a:r>
                      <a:r>
                        <a:rPr lang="bg-BG" baseline="0" dirty="0" smtClean="0">
                          <a:latin typeface="Arial" pitchFamily="34" charset="0"/>
                          <a:cs typeface="Arial" pitchFamily="34" charset="0"/>
                        </a:rPr>
                        <a:t>1992г.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7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ПУ „Васил Априлов“,</a:t>
                      </a:r>
                      <a:r>
                        <a:rPr lang="bg-BG" baseline="0" dirty="0" smtClean="0"/>
                        <a:t> гр. Тополовград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5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учител в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Преподавтелски, обучение и възпитание на ученици от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Дати (от-до)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1990г.-1991г.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Име и адрес на работодателя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НУ „Св.Св.Кирил</a:t>
                      </a:r>
                      <a:r>
                        <a:rPr lang="bg-BG" baseline="0" dirty="0" smtClean="0"/>
                        <a:t> иМетодий</a:t>
                      </a:r>
                      <a:r>
                        <a:rPr lang="bg-BG" dirty="0" smtClean="0"/>
                        <a:t>“, </a:t>
                      </a:r>
                    </a:p>
                    <a:p>
                      <a:r>
                        <a:rPr lang="bg-BG" dirty="0" smtClean="0"/>
                        <a:t>гр. Тополовград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5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Вид на дейността</a:t>
                      </a:r>
                      <a:r>
                        <a:rPr lang="bg-BG" baseline="0" dirty="0" smtClean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образование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Заемана длъжност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възпитател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60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 smtClean="0"/>
                        <a:t>Основни дейности и отговорности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Планиране, организация и провеждане на образователно-възпитателен процес 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8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817</TotalTime>
  <Words>1713</Words>
  <Application>Microsoft Office PowerPoint</Application>
  <PresentationFormat>On-screen Show (4:3)</PresentationFormat>
  <Paragraphs>314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Century Gothic</vt:lpstr>
      <vt:lpstr>Times New Roman</vt:lpstr>
      <vt:lpstr>Wingdings 3</vt:lpstr>
      <vt:lpstr>Wisp</vt:lpstr>
      <vt:lpstr>         Професионално портфолио на Милена Деведжиева  старши учител   в начален етап</vt:lpstr>
      <vt:lpstr>Учителското портфолио – знак за качество на педагогическата дейност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ОБРАЗОВАНИЕ И ОБУЧЕНИЕ</vt:lpstr>
      <vt:lpstr>ОБРАЗОВАНИЕ И ОБУЧЕНИЕ</vt:lpstr>
      <vt:lpstr>Допълнителни обучения и квалификации</vt:lpstr>
      <vt:lpstr>Допълнителни обучения и квалификации</vt:lpstr>
      <vt:lpstr>Допълнителни обучения и квалификации</vt:lpstr>
      <vt:lpstr>Допълнителни обучения и квалификации</vt:lpstr>
      <vt:lpstr>Допълнителни обучения и квалификации</vt:lpstr>
      <vt:lpstr>Допълнителни обучения и квалификации</vt:lpstr>
      <vt:lpstr>ЛИЧНИ УМЕНИЯ И КОМПЕТЕНЦИИ</vt:lpstr>
      <vt:lpstr>PowerPoint Presentation</vt:lpstr>
      <vt:lpstr>ФИЛОСОФИЯ НА УЧИТЕЛЯ</vt:lpstr>
      <vt:lpstr>ФИЛОСОФИЯ НА УЧИТЕЛЯ</vt:lpstr>
      <vt:lpstr>В СЪВРЕМЕННАТА КЛАСНА СТАЯ</vt:lpstr>
      <vt:lpstr>МЕТОДИ,ФОРМИ И СРЕДСТВА ПРЕПОДАВАНЕ</vt:lpstr>
      <vt:lpstr>Дейности, които съм организирала</vt:lpstr>
      <vt:lpstr>ИЗВЪНКЛАСНИ ДЕЙНОСТИ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</dc:title>
  <dc:creator>Mimi</dc:creator>
  <cp:lastModifiedBy>User</cp:lastModifiedBy>
  <cp:revision>69</cp:revision>
  <dcterms:created xsi:type="dcterms:W3CDTF">2013-08-23T17:45:14Z</dcterms:created>
  <dcterms:modified xsi:type="dcterms:W3CDTF">2022-01-06T20:19:52Z</dcterms:modified>
</cp:coreProperties>
</file>