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1" r:id="rId12"/>
    <p:sldId id="272" r:id="rId13"/>
    <p:sldId id="267" r:id="rId14"/>
    <p:sldId id="268" r:id="rId15"/>
    <p:sldId id="269" r:id="rId16"/>
  </p:sldIdLst>
  <p:sldSz cx="9144000" cy="6858000" type="screen4x3"/>
  <p:notesSz cx="9144000" cy="6858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88038" autoAdjust="0"/>
  </p:normalViewPr>
  <p:slideViewPr>
    <p:cSldViewPr>
      <p:cViewPr varScale="1">
        <p:scale>
          <a:sx n="49" d="100"/>
          <a:sy n="49" d="100"/>
        </p:scale>
        <p:origin x="1086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3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1">
                <a:solidFill>
                  <a:srgbClr val="FFC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1">
                <a:solidFill>
                  <a:srgbClr val="FFC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12/8/2024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3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1">
                <a:solidFill>
                  <a:srgbClr val="FFC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12/8/2024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12/8/2024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3999" cy="685799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0150" y="147955"/>
            <a:ext cx="7143699" cy="1367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1">
                <a:solidFill>
                  <a:srgbClr val="FFC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46303" y="2016378"/>
            <a:ext cx="8074659" cy="16719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jp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g"/><Relationship Id="rId3" Type="http://schemas.openxmlformats.org/officeDocument/2006/relationships/image" Target="../media/image35.png"/><Relationship Id="rId7" Type="http://schemas.openxmlformats.org/officeDocument/2006/relationships/image" Target="../media/image39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jp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324544" y="8522"/>
            <a:ext cx="9143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bg-BG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619672" y="304800"/>
            <a:ext cx="5771728" cy="61677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/>
            <a:r>
              <a:rPr sz="4000" b="0" spc="-5" dirty="0">
                <a:solidFill>
                  <a:srgbClr val="00AF50"/>
                </a:solidFill>
                <a:effectLst/>
                <a:latin typeface="Arial"/>
                <a:cs typeface="Arial"/>
              </a:rPr>
              <a:t>ПРОФЕСИ</a:t>
            </a:r>
            <a:r>
              <a:rPr sz="4000" b="0" spc="-20" dirty="0">
                <a:solidFill>
                  <a:srgbClr val="00AF50"/>
                </a:solidFill>
                <a:effectLst/>
                <a:latin typeface="Arial"/>
                <a:cs typeface="Arial"/>
              </a:rPr>
              <a:t>О</a:t>
            </a:r>
            <a:r>
              <a:rPr sz="4000" b="0" spc="-10" dirty="0">
                <a:solidFill>
                  <a:srgbClr val="00AF50"/>
                </a:solidFill>
                <a:effectLst/>
                <a:latin typeface="Arial"/>
                <a:cs typeface="Arial"/>
              </a:rPr>
              <a:t>НАЛ</a:t>
            </a:r>
            <a:r>
              <a:rPr sz="4000" b="0" spc="-25" dirty="0">
                <a:solidFill>
                  <a:srgbClr val="00AF50"/>
                </a:solidFill>
                <a:effectLst/>
                <a:latin typeface="Arial"/>
                <a:cs typeface="Arial"/>
              </a:rPr>
              <a:t>Н</a:t>
            </a:r>
            <a:r>
              <a:rPr sz="4000" b="0" spc="-5" dirty="0">
                <a:solidFill>
                  <a:srgbClr val="00AF50"/>
                </a:solidFill>
                <a:effectLst/>
                <a:latin typeface="Arial"/>
                <a:cs typeface="Arial"/>
              </a:rPr>
              <a:t>О </a:t>
            </a:r>
            <a:r>
              <a:rPr sz="4000" b="0" i="1" spc="-5" dirty="0">
                <a:solidFill>
                  <a:srgbClr val="00AF50"/>
                </a:solidFill>
                <a:effectLst/>
                <a:latin typeface="Arial"/>
                <a:cs typeface="Arial"/>
              </a:rPr>
              <a:t> </a:t>
            </a:r>
            <a:r>
              <a:rPr sz="4000" b="0" i="1" spc="-10" dirty="0">
                <a:solidFill>
                  <a:srgbClr val="00AF50"/>
                </a:solidFill>
                <a:effectLst/>
                <a:latin typeface="Arial"/>
                <a:cs typeface="Arial"/>
              </a:rPr>
              <a:t>ПОРТФОЛИО</a:t>
            </a:r>
            <a:r>
              <a:rPr sz="4000" b="0" i="1" spc="-20" dirty="0">
                <a:solidFill>
                  <a:srgbClr val="00AF50"/>
                </a:solidFill>
                <a:effectLst/>
                <a:latin typeface="Arial"/>
                <a:cs typeface="Arial"/>
              </a:rPr>
              <a:t> </a:t>
            </a:r>
            <a:br>
              <a:rPr lang="bg-BG" sz="4000" b="0" i="1" spc="-10" dirty="0">
                <a:solidFill>
                  <a:srgbClr val="00AF50"/>
                </a:solidFill>
                <a:effectLst/>
                <a:latin typeface="Arial"/>
                <a:cs typeface="Arial"/>
              </a:rPr>
            </a:br>
            <a:r>
              <a:rPr lang="bg-BG" sz="4000" b="0" spc="-10" dirty="0">
                <a:solidFill>
                  <a:srgbClr val="00AF50"/>
                </a:solidFill>
              </a:rPr>
              <a:t>на</a:t>
            </a:r>
            <a:br>
              <a:rPr lang="bg-BG" sz="4000" b="0" spc="-10" dirty="0">
                <a:solidFill>
                  <a:srgbClr val="00AF50"/>
                </a:solidFill>
              </a:rPr>
            </a:br>
            <a:r>
              <a:rPr lang="bg-BG" sz="3200" b="0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Петя Танева Патрева</a:t>
            </a:r>
            <a:br>
              <a:rPr lang="bg-BG" sz="3200" b="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bg-BG" sz="3200" b="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Старши учител в</a:t>
            </a:r>
            <a:br>
              <a:rPr lang="bg-BG" sz="3200" b="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bg-BG" sz="3200" b="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Начално училище   </a:t>
            </a:r>
            <a:br>
              <a:rPr lang="bg-BG" sz="3200" b="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bg-BG" sz="3200" b="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”Св. Св. Кирил и Методий” </a:t>
            </a:r>
            <a:br>
              <a:rPr lang="bg-BG" sz="3200" b="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bg-BG" sz="3200" b="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гр. Тополовград</a:t>
            </a:r>
            <a:br>
              <a:rPr lang="bg-BG" sz="3200" b="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br>
              <a:rPr lang="bg-BG" sz="4000" b="0" spc="-10" dirty="0">
                <a:solidFill>
                  <a:srgbClr val="00AF50"/>
                </a:solidFill>
              </a:rPr>
            </a:br>
            <a:br>
              <a:rPr lang="bg-BG" sz="4000" b="0" spc="-10" dirty="0">
                <a:solidFill>
                  <a:srgbClr val="00AF50"/>
                </a:solidFill>
              </a:rPr>
            </a:br>
            <a:endParaRPr sz="4000" dirty="0">
              <a:effectLst/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752600" y="2151584"/>
            <a:ext cx="535229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endParaRPr sz="3200" dirty="0">
              <a:solidFill>
                <a:srgbClr val="FFC000"/>
              </a:solidFill>
              <a:latin typeface="Liberation Sans Narrow"/>
              <a:cs typeface="Liberation Sans Narrow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267711" y="5145023"/>
            <a:ext cx="4648199" cy="17129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40708" y="3258311"/>
            <a:ext cx="5003291" cy="35996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36726" y="25400"/>
            <a:ext cx="798322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lang="bg-BG" sz="2400" i="1" dirty="0">
                <a:latin typeface="Arial"/>
                <a:cs typeface="Arial"/>
              </a:rPr>
              <a:t>   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Правоъгълник 3"/>
          <p:cNvSpPr/>
          <p:nvPr/>
        </p:nvSpPr>
        <p:spPr>
          <a:xfrm>
            <a:off x="1357290" y="357166"/>
            <a:ext cx="73581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bg-BG" sz="2400" dirty="0"/>
          </a:p>
        </p:txBody>
      </p:sp>
      <p:sp>
        <p:nvSpPr>
          <p:cNvPr id="5" name="Правоъгълник 4"/>
          <p:cNvSpPr/>
          <p:nvPr/>
        </p:nvSpPr>
        <p:spPr>
          <a:xfrm>
            <a:off x="799300" y="285728"/>
            <a:ext cx="754539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g-BG" sz="32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Методи на преподаване</a:t>
            </a:r>
          </a:p>
        </p:txBody>
      </p:sp>
      <p:sp>
        <p:nvSpPr>
          <p:cNvPr id="6" name="Правоъгълник 5"/>
          <p:cNvSpPr/>
          <p:nvPr/>
        </p:nvSpPr>
        <p:spPr>
          <a:xfrm>
            <a:off x="3253177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bg-BG" dirty="0"/>
          </a:p>
        </p:txBody>
      </p:sp>
      <p:sp>
        <p:nvSpPr>
          <p:cNvPr id="7" name="Правоъгълник 6"/>
          <p:cNvSpPr/>
          <p:nvPr/>
        </p:nvSpPr>
        <p:spPr>
          <a:xfrm>
            <a:off x="1285852" y="1071546"/>
            <a:ext cx="721523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dirty="0"/>
              <a:t>*Използване на съвременни образователни технологии и методика на тяхното приложение.</a:t>
            </a:r>
          </a:p>
          <a:p>
            <a:r>
              <a:rPr lang="bg-BG" dirty="0"/>
              <a:t>*Поощряване а учениците, които работят бавно и несигурно.</a:t>
            </a:r>
          </a:p>
          <a:p>
            <a:r>
              <a:rPr lang="bg-BG" dirty="0"/>
              <a:t>*Обогатявам учебния процес с интересни факти и занимателни елементи.</a:t>
            </a:r>
          </a:p>
          <a:p>
            <a:r>
              <a:rPr lang="en-US" dirty="0"/>
              <a:t>*</a:t>
            </a:r>
            <a:r>
              <a:rPr lang="bg-BG" dirty="0"/>
              <a:t>Основни методи, които използвам в преподавателската си дейност: разказ, беседа, дискусия и др.</a:t>
            </a:r>
            <a:endParaRPr lang="en-US" dirty="0"/>
          </a:p>
          <a:p>
            <a:r>
              <a:rPr lang="en-US" dirty="0"/>
              <a:t>* </a:t>
            </a:r>
            <a:r>
              <a:rPr lang="bg-BG" dirty="0"/>
              <a:t>Работя фронтално , групово </a:t>
            </a:r>
            <a:r>
              <a:rPr lang="bg-BG"/>
              <a:t>и индивидуално.</a:t>
            </a:r>
            <a:endParaRPr lang="bg-BG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27584" y="1700808"/>
            <a:ext cx="7642611" cy="1944216"/>
          </a:xfrm>
        </p:spPr>
        <p:txBody>
          <a:bodyPr/>
          <a:lstStyle/>
          <a:p>
            <a:r>
              <a:rPr lang="bg-BG" sz="3200" dirty="0" err="1"/>
              <a:t>Сетификати</a:t>
            </a:r>
            <a:r>
              <a:rPr lang="bg-BG" sz="3200" dirty="0"/>
              <a:t> и удостоверения</a:t>
            </a:r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827585" y="0"/>
            <a:ext cx="7488832" cy="7146713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  <a:p>
            <a:r>
              <a:rPr lang="ru-RU" dirty="0"/>
              <a:t>.</a:t>
            </a: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marL="285750" indent="-285750">
              <a:buFontTx/>
              <a:buChar char="-"/>
            </a:pPr>
            <a:endParaRPr lang="ru-RU" dirty="0"/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2400" dirty="0">
                <a:solidFill>
                  <a:prstClr val="black"/>
                </a:solidFill>
              </a:rPr>
              <a:t>Удостоверение за </a:t>
            </a:r>
            <a:r>
              <a:rPr lang="ru-RU" sz="2400" dirty="0" err="1">
                <a:solidFill>
                  <a:prstClr val="black"/>
                </a:solidFill>
              </a:rPr>
              <a:t>завършен</a:t>
            </a:r>
            <a:r>
              <a:rPr lang="ru-RU" sz="2400" dirty="0">
                <a:solidFill>
                  <a:prstClr val="black"/>
                </a:solidFill>
              </a:rPr>
              <a:t> курс </a:t>
            </a:r>
            <a:r>
              <a:rPr lang="en-US" sz="2400" dirty="0">
                <a:solidFill>
                  <a:prstClr val="black"/>
                </a:solidFill>
              </a:rPr>
              <a:t>‘’</a:t>
            </a:r>
            <a:r>
              <a:rPr lang="ru-RU" sz="2400" dirty="0">
                <a:solidFill>
                  <a:prstClr val="black"/>
                </a:solidFill>
              </a:rPr>
              <a:t>Методика на </a:t>
            </a:r>
            <a:r>
              <a:rPr lang="ru-RU" sz="2400" dirty="0" err="1">
                <a:solidFill>
                  <a:prstClr val="black"/>
                </a:solidFill>
              </a:rPr>
              <a:t>обучението</a:t>
            </a:r>
            <a:r>
              <a:rPr lang="ru-RU" sz="2400" dirty="0">
                <a:solidFill>
                  <a:prstClr val="black"/>
                </a:solidFill>
              </a:rPr>
              <a:t>  по </a:t>
            </a:r>
            <a:r>
              <a:rPr lang="ru-RU" sz="2400" dirty="0" err="1">
                <a:solidFill>
                  <a:prstClr val="black"/>
                </a:solidFill>
              </a:rPr>
              <a:t>безопасност</a:t>
            </a:r>
            <a:r>
              <a:rPr lang="ru-RU" sz="2400" dirty="0">
                <a:solidFill>
                  <a:prstClr val="black"/>
                </a:solidFill>
              </a:rPr>
              <a:t> на </a:t>
            </a:r>
            <a:r>
              <a:rPr lang="ru-RU" sz="2400" dirty="0" err="1">
                <a:solidFill>
                  <a:prstClr val="black"/>
                </a:solidFill>
              </a:rPr>
              <a:t>движението</a:t>
            </a:r>
            <a:r>
              <a:rPr lang="ru-RU" sz="2400" dirty="0">
                <a:solidFill>
                  <a:prstClr val="black"/>
                </a:solidFill>
              </a:rPr>
              <a:t> по </a:t>
            </a:r>
            <a:r>
              <a:rPr lang="ru-RU" sz="2400" dirty="0" err="1">
                <a:solidFill>
                  <a:prstClr val="black"/>
                </a:solidFill>
              </a:rPr>
              <a:t>пътищата</a:t>
            </a:r>
            <a:r>
              <a:rPr lang="en-US" sz="2400" dirty="0">
                <a:solidFill>
                  <a:prstClr val="black"/>
                </a:solidFill>
              </a:rPr>
              <a:t>’’</a:t>
            </a:r>
            <a:r>
              <a:rPr lang="ru-RU" sz="2400" dirty="0">
                <a:solidFill>
                  <a:prstClr val="black"/>
                </a:solidFill>
              </a:rPr>
              <a:t>.</a:t>
            </a:r>
            <a:endParaRPr lang="en-US" sz="2400" dirty="0">
              <a:solidFill>
                <a:prstClr val="black"/>
              </a:solidFill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bg-BG" sz="2400" dirty="0">
                <a:solidFill>
                  <a:prstClr val="black"/>
                </a:solidFill>
              </a:rPr>
              <a:t>Свидетелство за професионална квалификация по Компютри –</a:t>
            </a:r>
            <a:r>
              <a:rPr lang="en-US" sz="2400" dirty="0">
                <a:solidFill>
                  <a:prstClr val="black"/>
                </a:solidFill>
              </a:rPr>
              <a:t>Windows, Word, </a:t>
            </a:r>
            <a:r>
              <a:rPr lang="en-US" sz="2400" dirty="0" err="1">
                <a:solidFill>
                  <a:prstClr val="black"/>
                </a:solidFill>
              </a:rPr>
              <a:t>Exsel,Internet</a:t>
            </a:r>
            <a:endParaRPr lang="bg-BG" sz="2400" dirty="0">
              <a:solidFill>
                <a:prstClr val="black"/>
              </a:solidFill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bg-BG" sz="2400" dirty="0">
              <a:solidFill>
                <a:prstClr val="black"/>
              </a:solidFill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bg-BG" sz="2400" dirty="0">
                <a:solidFill>
                  <a:prstClr val="black"/>
                </a:solidFill>
              </a:rPr>
              <a:t>Удостоверение – </a:t>
            </a:r>
            <a:r>
              <a:rPr lang="bg-BG" sz="2400" dirty="0" err="1">
                <a:solidFill>
                  <a:prstClr val="black"/>
                </a:solidFill>
              </a:rPr>
              <a:t>Компетентностно</a:t>
            </a:r>
            <a:r>
              <a:rPr lang="bg-BG" sz="2400" dirty="0">
                <a:solidFill>
                  <a:prstClr val="black"/>
                </a:solidFill>
              </a:rPr>
              <a:t> ориентиран подход в </a:t>
            </a:r>
            <a:r>
              <a:rPr lang="en-US" sz="2400" dirty="0">
                <a:solidFill>
                  <a:prstClr val="black"/>
                </a:solidFill>
              </a:rPr>
              <a:t>STEM (STEAM) </a:t>
            </a:r>
            <a:r>
              <a:rPr lang="bg-BG" sz="2400" dirty="0">
                <a:solidFill>
                  <a:prstClr val="black"/>
                </a:solidFill>
              </a:rPr>
              <a:t>обучението</a:t>
            </a:r>
            <a:endParaRPr lang="ru-RU" sz="2400" dirty="0">
              <a:solidFill>
                <a:prstClr val="black"/>
              </a:solidFill>
            </a:endParaRPr>
          </a:p>
          <a:p>
            <a:pPr marL="285750" indent="-285750"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49474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4CE2F654-D056-56FF-7237-AE8532875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548680"/>
            <a:ext cx="7100241" cy="432048"/>
          </a:xfrm>
        </p:spPr>
        <p:txBody>
          <a:bodyPr/>
          <a:lstStyle/>
          <a:p>
            <a:r>
              <a:rPr lang="bg-BG" sz="3200" dirty="0"/>
              <a:t>Сертификати и удостоверения</a:t>
            </a:r>
          </a:p>
        </p:txBody>
      </p:sp>
      <p:sp>
        <p:nvSpPr>
          <p:cNvPr id="3" name="Текстов контейнер 2">
            <a:extLst>
              <a:ext uri="{FF2B5EF4-FFF2-40B4-BE49-F238E27FC236}">
                <a16:creationId xmlns:a16="http://schemas.microsoft.com/office/drawing/2014/main" id="{BB1C2E15-B516-52BC-3CFF-D1435F643F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1560" y="1124744"/>
            <a:ext cx="8009402" cy="5816977"/>
          </a:xfrm>
        </p:spPr>
        <p:txBody>
          <a:bodyPr/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bg-BG" sz="24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Удостоверение – Въвеждане на иновации в учебния процес чрез използване на платформи за електронни образователни услуги и съдържание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bg-BG" sz="2400" dirty="0">
              <a:solidFill>
                <a:prstClr val="black"/>
              </a:solidFill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bg-BG" sz="24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Удостоверение- Основи на проектно- базираното обучение в облака със средства на ИКТ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bg-BG" sz="2400" dirty="0">
              <a:solidFill>
                <a:prstClr val="black"/>
              </a:solidFill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bg-BG" sz="2400" dirty="0">
                <a:solidFill>
                  <a:prstClr val="black"/>
                </a:solidFill>
              </a:rPr>
              <a:t>Удостоверение- Формиране на ключови умения за работа в екип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bg-BG" sz="2400" dirty="0">
              <a:solidFill>
                <a:prstClr val="black"/>
              </a:solidFill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bg-BG" sz="24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Удостоверение – Планиране и организация на учебния процес</a:t>
            </a:r>
            <a:r>
              <a:rPr lang="bg-BG" sz="2400" dirty="0">
                <a:solidFill>
                  <a:prstClr val="black"/>
                </a:solidFill>
              </a:rPr>
              <a:t> / Подготвителен курс за </a:t>
            </a:r>
            <a:r>
              <a:rPr lang="en-US" sz="2400" dirty="0">
                <a:solidFill>
                  <a:prstClr val="black"/>
                </a:solidFill>
              </a:rPr>
              <a:t>V</a:t>
            </a:r>
            <a:r>
              <a:rPr lang="bg-BG" sz="2400" dirty="0">
                <a:solidFill>
                  <a:prstClr val="black"/>
                </a:solidFill>
              </a:rPr>
              <a:t> ПКС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bg-BG" sz="2400" dirty="0">
              <a:solidFill>
                <a:prstClr val="black"/>
              </a:solidFill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bg-BG" sz="2400" dirty="0">
                <a:solidFill>
                  <a:prstClr val="black"/>
                </a:solidFill>
              </a:rPr>
              <a:t>Свидетелство – </a:t>
            </a:r>
            <a:r>
              <a:rPr lang="en-US" sz="2400" dirty="0">
                <a:solidFill>
                  <a:prstClr val="black"/>
                </a:solidFill>
              </a:rPr>
              <a:t>V </a:t>
            </a:r>
            <a:r>
              <a:rPr lang="bg-BG" sz="2400" dirty="0">
                <a:solidFill>
                  <a:prstClr val="black"/>
                </a:solidFill>
              </a:rPr>
              <a:t>ПКС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ru-RU" sz="240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9674229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онтейнер за съдържание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77" y="1214421"/>
            <a:ext cx="4071965" cy="4024329"/>
          </a:xfrm>
          <a:prstGeom prst="rect">
            <a:avLst/>
          </a:prstGeom>
        </p:spPr>
      </p:pic>
      <p:sp>
        <p:nvSpPr>
          <p:cNvPr id="3" name="Правоъгълник 2"/>
          <p:cNvSpPr/>
          <p:nvPr/>
        </p:nvSpPr>
        <p:spPr>
          <a:xfrm>
            <a:off x="1619672" y="2420888"/>
            <a:ext cx="2595138" cy="19389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g-BG" sz="2000" dirty="0"/>
              <a:t>НАЧАЛНО УЧИЛИЩЕ</a:t>
            </a:r>
          </a:p>
          <a:p>
            <a:pPr algn="ctr"/>
            <a:r>
              <a:rPr lang="bg-BG" sz="2000" dirty="0"/>
              <a:t>“Св.</a:t>
            </a:r>
            <a:r>
              <a:rPr lang="bg-BG" sz="2000" dirty="0" err="1"/>
              <a:t>Св</a:t>
            </a:r>
            <a:r>
              <a:rPr lang="bg-BG" sz="2000" dirty="0"/>
              <a:t>.Кирил и Методий</a:t>
            </a:r>
            <a:r>
              <a:rPr lang="en-GB" sz="2000" dirty="0"/>
              <a:t>’’</a:t>
            </a:r>
            <a:endParaRPr lang="bg-BG" sz="2000" dirty="0"/>
          </a:p>
          <a:p>
            <a:pPr algn="ctr"/>
            <a:r>
              <a:rPr lang="bg-BG" sz="2000" dirty="0"/>
              <a:t>гр.Тополовград</a:t>
            </a:r>
            <a:r>
              <a:rPr lang="en-GB" sz="2000" dirty="0"/>
              <a:t>,</a:t>
            </a:r>
          </a:p>
          <a:p>
            <a:pPr algn="ctr"/>
            <a:r>
              <a:rPr lang="bg-BG" sz="2000" dirty="0"/>
              <a:t>общ. Тополовград</a:t>
            </a:r>
            <a:r>
              <a:rPr lang="en-GB" sz="2000" dirty="0"/>
              <a:t>,</a:t>
            </a:r>
          </a:p>
          <a:p>
            <a:pPr algn="ctr"/>
            <a:r>
              <a:rPr lang="bg-BG" sz="2000" dirty="0" err="1"/>
              <a:t>обл</a:t>
            </a:r>
            <a:r>
              <a:rPr lang="bg-BG" sz="2000" dirty="0"/>
              <a:t>. Хасково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82852" y="335279"/>
            <a:ext cx="6214872" cy="12313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15464" y="483234"/>
            <a:ext cx="551243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Снимков</a:t>
            </a:r>
            <a:r>
              <a:rPr spc="-85" dirty="0"/>
              <a:t> </a:t>
            </a:r>
            <a:r>
              <a:rPr dirty="0"/>
              <a:t>материал</a:t>
            </a:r>
          </a:p>
        </p:txBody>
      </p:sp>
      <p:sp>
        <p:nvSpPr>
          <p:cNvPr id="4" name="object 4"/>
          <p:cNvSpPr/>
          <p:nvPr/>
        </p:nvSpPr>
        <p:spPr>
          <a:xfrm>
            <a:off x="142844" y="1428736"/>
            <a:ext cx="3962400" cy="28803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7624" y="1452046"/>
            <a:ext cx="3817620" cy="2735580"/>
          </a:xfrm>
          <a:custGeom>
            <a:avLst/>
            <a:gdLst/>
            <a:ahLst/>
            <a:cxnLst/>
            <a:rect l="l" t="t" r="r" b="b"/>
            <a:pathLst>
              <a:path w="3817620" h="2735579">
                <a:moveTo>
                  <a:pt x="0" y="2735580"/>
                </a:moveTo>
                <a:lnTo>
                  <a:pt x="3817620" y="2735580"/>
                </a:lnTo>
                <a:lnTo>
                  <a:pt x="3817620" y="0"/>
                </a:lnTo>
                <a:lnTo>
                  <a:pt x="0" y="0"/>
                </a:lnTo>
                <a:lnTo>
                  <a:pt x="0" y="2735580"/>
                </a:lnTo>
                <a:close/>
              </a:path>
            </a:pathLst>
          </a:custGeom>
          <a:ln w="3810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436364" y="2212848"/>
            <a:ext cx="4611623" cy="3505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481321" y="2257805"/>
            <a:ext cx="4467225" cy="3360420"/>
          </a:xfrm>
          <a:custGeom>
            <a:avLst/>
            <a:gdLst/>
            <a:ahLst/>
            <a:cxnLst/>
            <a:rect l="l" t="t" r="r" b="b"/>
            <a:pathLst>
              <a:path w="4467225" h="3360420">
                <a:moveTo>
                  <a:pt x="0" y="3360420"/>
                </a:moveTo>
                <a:lnTo>
                  <a:pt x="4466844" y="3360420"/>
                </a:lnTo>
                <a:lnTo>
                  <a:pt x="4466844" y="0"/>
                </a:lnTo>
                <a:lnTo>
                  <a:pt x="0" y="0"/>
                </a:lnTo>
                <a:lnTo>
                  <a:pt x="0" y="3360420"/>
                </a:lnTo>
                <a:close/>
              </a:path>
            </a:pathLst>
          </a:custGeom>
          <a:ln w="38100">
            <a:solidFill>
              <a:srgbClr val="92D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75487" y="4300728"/>
            <a:ext cx="3669791" cy="23972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20445" y="4345685"/>
            <a:ext cx="3525520" cy="2252980"/>
          </a:xfrm>
          <a:custGeom>
            <a:avLst/>
            <a:gdLst/>
            <a:ahLst/>
            <a:cxnLst/>
            <a:rect l="l" t="t" r="r" b="b"/>
            <a:pathLst>
              <a:path w="3525520" h="2252979">
                <a:moveTo>
                  <a:pt x="0" y="2252472"/>
                </a:moveTo>
                <a:lnTo>
                  <a:pt x="3525012" y="2252472"/>
                </a:lnTo>
                <a:lnTo>
                  <a:pt x="3525012" y="0"/>
                </a:lnTo>
                <a:lnTo>
                  <a:pt x="0" y="0"/>
                </a:lnTo>
                <a:lnTo>
                  <a:pt x="0" y="2252472"/>
                </a:lnTo>
                <a:close/>
              </a:path>
            </a:pathLst>
          </a:custGeom>
          <a:ln w="38100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Картина 7">
            <a:extLst>
              <a:ext uri="{FF2B5EF4-FFF2-40B4-BE49-F238E27FC236}">
                <a16:creationId xmlns:a16="http://schemas.microsoft.com/office/drawing/2014/main" id="{5B82576E-4D63-6D3C-150B-039A6212AA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53" y="1394689"/>
            <a:ext cx="3932381" cy="5203975"/>
          </a:xfrm>
          <a:prstGeom prst="rect">
            <a:avLst/>
          </a:prstGeom>
        </p:spPr>
      </p:pic>
      <p:pic>
        <p:nvPicPr>
          <p:cNvPr id="13" name="Картина 12">
            <a:extLst>
              <a:ext uri="{FF2B5EF4-FFF2-40B4-BE49-F238E27FC236}">
                <a16:creationId xmlns:a16="http://schemas.microsoft.com/office/drawing/2014/main" id="{6A127C1C-F1E0-99F9-C18B-CC2C5B46B5C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363" y="2257805"/>
            <a:ext cx="4611623" cy="346024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5863" y="220978"/>
            <a:ext cx="3777996" cy="44224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0822" y="265938"/>
            <a:ext cx="3633470" cy="1752600"/>
          </a:xfrm>
          <a:custGeom>
            <a:avLst/>
            <a:gdLst/>
            <a:ahLst/>
            <a:cxnLst/>
            <a:rect l="l" t="t" r="r" b="b"/>
            <a:pathLst>
              <a:path w="3633470" h="1752600">
                <a:moveTo>
                  <a:pt x="0" y="1752599"/>
                </a:moveTo>
                <a:lnTo>
                  <a:pt x="3633216" y="1752599"/>
                </a:lnTo>
                <a:lnTo>
                  <a:pt x="3633216" y="0"/>
                </a:lnTo>
                <a:lnTo>
                  <a:pt x="0" y="0"/>
                </a:lnTo>
                <a:lnTo>
                  <a:pt x="0" y="1752599"/>
                </a:lnTo>
                <a:close/>
              </a:path>
            </a:pathLst>
          </a:custGeom>
          <a:ln w="3810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64608" y="150876"/>
            <a:ext cx="3755136" cy="21823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09565" y="195834"/>
            <a:ext cx="3610610" cy="2037714"/>
          </a:xfrm>
          <a:custGeom>
            <a:avLst/>
            <a:gdLst/>
            <a:ahLst/>
            <a:cxnLst/>
            <a:rect l="l" t="t" r="r" b="b"/>
            <a:pathLst>
              <a:path w="3610609" h="2037714">
                <a:moveTo>
                  <a:pt x="0" y="2037587"/>
                </a:moveTo>
                <a:lnTo>
                  <a:pt x="3610355" y="2037587"/>
                </a:lnTo>
                <a:lnTo>
                  <a:pt x="3610355" y="0"/>
                </a:lnTo>
                <a:lnTo>
                  <a:pt x="0" y="0"/>
                </a:lnTo>
                <a:lnTo>
                  <a:pt x="0" y="2037587"/>
                </a:lnTo>
                <a:close/>
              </a:path>
            </a:pathLst>
          </a:custGeom>
          <a:ln w="38100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09194" y="2266950"/>
            <a:ext cx="3754120" cy="2252980"/>
          </a:xfrm>
          <a:custGeom>
            <a:avLst/>
            <a:gdLst/>
            <a:ahLst/>
            <a:cxnLst/>
            <a:rect l="l" t="t" r="r" b="b"/>
            <a:pathLst>
              <a:path w="3754120" h="2252979">
                <a:moveTo>
                  <a:pt x="0" y="2252472"/>
                </a:moveTo>
                <a:lnTo>
                  <a:pt x="3753611" y="2252472"/>
                </a:lnTo>
                <a:lnTo>
                  <a:pt x="3753611" y="0"/>
                </a:lnTo>
                <a:lnTo>
                  <a:pt x="0" y="0"/>
                </a:lnTo>
                <a:lnTo>
                  <a:pt x="0" y="2252472"/>
                </a:lnTo>
                <a:close/>
              </a:path>
            </a:pathLst>
          </a:custGeom>
          <a:ln w="38100">
            <a:solidFill>
              <a:srgbClr val="92D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864608" y="2293620"/>
            <a:ext cx="3826764" cy="22006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909565" y="2338577"/>
            <a:ext cx="3682365" cy="2056130"/>
          </a:xfrm>
          <a:custGeom>
            <a:avLst/>
            <a:gdLst/>
            <a:ahLst/>
            <a:cxnLst/>
            <a:rect l="l" t="t" r="r" b="b"/>
            <a:pathLst>
              <a:path w="3682365" h="2056129">
                <a:moveTo>
                  <a:pt x="0" y="2055876"/>
                </a:moveTo>
                <a:lnTo>
                  <a:pt x="3681984" y="2055876"/>
                </a:lnTo>
                <a:lnTo>
                  <a:pt x="3681984" y="0"/>
                </a:lnTo>
                <a:lnTo>
                  <a:pt x="0" y="0"/>
                </a:lnTo>
                <a:lnTo>
                  <a:pt x="0" y="2055876"/>
                </a:lnTo>
                <a:close/>
              </a:path>
            </a:pathLst>
          </a:custGeom>
          <a:ln w="38099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981705" y="4643445"/>
            <a:ext cx="3540252" cy="23012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2981705" y="4601716"/>
            <a:ext cx="3395979" cy="2256790"/>
          </a:xfrm>
          <a:custGeom>
            <a:avLst/>
            <a:gdLst/>
            <a:ahLst/>
            <a:cxnLst/>
            <a:rect l="l" t="t" r="r" b="b"/>
            <a:pathLst>
              <a:path w="3395979" h="2256790">
                <a:moveTo>
                  <a:pt x="3395472" y="2256280"/>
                </a:moveTo>
                <a:lnTo>
                  <a:pt x="3395472" y="0"/>
                </a:lnTo>
                <a:lnTo>
                  <a:pt x="0" y="0"/>
                </a:lnTo>
                <a:lnTo>
                  <a:pt x="0" y="2256280"/>
                </a:lnTo>
              </a:path>
            </a:pathLst>
          </a:custGeom>
          <a:ln w="38100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Картина 5">
            <a:extLst>
              <a:ext uri="{FF2B5EF4-FFF2-40B4-BE49-F238E27FC236}">
                <a16:creationId xmlns:a16="http://schemas.microsoft.com/office/drawing/2014/main" id="{3EA70487-9C1B-A65B-5F40-4998CD678AA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82" y="86685"/>
            <a:ext cx="4013711" cy="5070507"/>
          </a:xfrm>
          <a:prstGeom prst="rect">
            <a:avLst/>
          </a:prstGeom>
        </p:spPr>
      </p:pic>
      <p:pic>
        <p:nvPicPr>
          <p:cNvPr id="12" name="Картина 11">
            <a:extLst>
              <a:ext uri="{FF2B5EF4-FFF2-40B4-BE49-F238E27FC236}">
                <a16:creationId xmlns:a16="http://schemas.microsoft.com/office/drawing/2014/main" id="{FCBDB230-C5B4-B1A4-4F9A-81323D6A83E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582" y="212674"/>
            <a:ext cx="3768223" cy="4163618"/>
          </a:xfrm>
          <a:prstGeom prst="rect">
            <a:avLst/>
          </a:prstGeom>
        </p:spPr>
      </p:pic>
      <p:pic>
        <p:nvPicPr>
          <p:cNvPr id="19" name="Картина 18">
            <a:extLst>
              <a:ext uri="{FF2B5EF4-FFF2-40B4-BE49-F238E27FC236}">
                <a16:creationId xmlns:a16="http://schemas.microsoft.com/office/drawing/2014/main" id="{A22F1084-F678-062F-95EB-26865F3580A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430" y="4069129"/>
            <a:ext cx="3682365" cy="293854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91484" y="0"/>
            <a:ext cx="2951988" cy="36103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88820" y="2855976"/>
            <a:ext cx="1191768" cy="7894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11195" y="2855976"/>
            <a:ext cx="6301739" cy="7894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07464" y="3282696"/>
            <a:ext cx="7336536" cy="7894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74976" y="3709415"/>
            <a:ext cx="6051804" cy="7894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70020" y="4136135"/>
            <a:ext cx="2674620" cy="7894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175247" y="4136135"/>
            <a:ext cx="752855" cy="7894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015744" y="2949701"/>
            <a:ext cx="6851650" cy="20396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0160" indent="-7620" algn="ctr">
              <a:lnSpc>
                <a:spcPct val="100000"/>
              </a:lnSpc>
              <a:spcBef>
                <a:spcPts val="95"/>
              </a:spcBef>
            </a:pPr>
            <a:r>
              <a:rPr sz="2800" b="1" i="1" spc="-5" dirty="0">
                <a:solidFill>
                  <a:srgbClr val="FFC000"/>
                </a:solidFill>
                <a:latin typeface="Arial"/>
                <a:cs typeface="Arial"/>
              </a:rPr>
              <a:t>‘’За да </a:t>
            </a:r>
            <a:r>
              <a:rPr sz="2800" b="1" i="1" spc="-35" dirty="0">
                <a:solidFill>
                  <a:srgbClr val="FFC000"/>
                </a:solidFill>
                <a:latin typeface="Arial"/>
                <a:cs typeface="Arial"/>
              </a:rPr>
              <a:t>бъдеш </a:t>
            </a:r>
            <a:r>
              <a:rPr sz="2800" b="1" i="1" spc="-40" dirty="0">
                <a:solidFill>
                  <a:srgbClr val="FFC000"/>
                </a:solidFill>
                <a:latin typeface="Arial"/>
                <a:cs typeface="Arial"/>
              </a:rPr>
              <a:t>добър </a:t>
            </a:r>
            <a:r>
              <a:rPr sz="2800" b="1" i="1" spc="-10" dirty="0">
                <a:solidFill>
                  <a:srgbClr val="FFC000"/>
                </a:solidFill>
                <a:latin typeface="Arial"/>
                <a:cs typeface="Arial"/>
              </a:rPr>
              <a:t>преподавател,  </a:t>
            </a:r>
            <a:r>
              <a:rPr sz="2800" b="1" i="1" spc="-15" dirty="0">
                <a:solidFill>
                  <a:srgbClr val="FFC000"/>
                </a:solidFill>
                <a:latin typeface="Arial"/>
                <a:cs typeface="Arial"/>
              </a:rPr>
              <a:t>необходимо </a:t>
            </a:r>
            <a:r>
              <a:rPr sz="2800" b="1" i="1" spc="-5" dirty="0">
                <a:solidFill>
                  <a:srgbClr val="FFC000"/>
                </a:solidFill>
                <a:latin typeface="Arial"/>
                <a:cs typeface="Arial"/>
              </a:rPr>
              <a:t>е да обичаш </a:t>
            </a:r>
            <a:r>
              <a:rPr sz="2800" b="1" i="1" spc="-20" dirty="0">
                <a:solidFill>
                  <a:srgbClr val="FFC000"/>
                </a:solidFill>
                <a:latin typeface="Arial"/>
                <a:cs typeface="Arial"/>
              </a:rPr>
              <a:t>това, </a:t>
            </a:r>
            <a:r>
              <a:rPr sz="2800" b="1" i="1" spc="-10" dirty="0">
                <a:solidFill>
                  <a:srgbClr val="FFC000"/>
                </a:solidFill>
                <a:latin typeface="Arial"/>
                <a:cs typeface="Arial"/>
              </a:rPr>
              <a:t>което  преподаваш, </a:t>
            </a:r>
            <a:r>
              <a:rPr sz="2800" b="1" i="1" spc="-5" dirty="0">
                <a:solidFill>
                  <a:srgbClr val="FFC000"/>
                </a:solidFill>
                <a:latin typeface="Arial"/>
                <a:cs typeface="Arial"/>
              </a:rPr>
              <a:t>и </a:t>
            </a:r>
            <a:r>
              <a:rPr sz="2800" b="1" i="1" spc="-15" dirty="0">
                <a:solidFill>
                  <a:srgbClr val="FFC000"/>
                </a:solidFill>
                <a:latin typeface="Arial"/>
                <a:cs typeface="Arial"/>
              </a:rPr>
              <a:t>тези, </a:t>
            </a:r>
            <a:r>
              <a:rPr sz="2800" b="1" i="1" spc="-5" dirty="0">
                <a:solidFill>
                  <a:srgbClr val="FFC000"/>
                </a:solidFill>
                <a:latin typeface="Arial"/>
                <a:cs typeface="Arial"/>
              </a:rPr>
              <a:t>на</a:t>
            </a:r>
            <a:r>
              <a:rPr sz="2800" b="1" i="1" spc="2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800" b="1" i="1" spc="-15" dirty="0">
                <a:solidFill>
                  <a:srgbClr val="FFC000"/>
                </a:solidFill>
                <a:latin typeface="Arial"/>
                <a:cs typeface="Arial"/>
              </a:rPr>
              <a:t>които</a:t>
            </a:r>
            <a:endParaRPr sz="2800" dirty="0">
              <a:latin typeface="Arial"/>
              <a:cs typeface="Arial"/>
            </a:endParaRPr>
          </a:p>
          <a:p>
            <a:pPr marR="3175" algn="ctr">
              <a:lnSpc>
                <a:spcPct val="100000"/>
              </a:lnSpc>
            </a:pPr>
            <a:r>
              <a:rPr sz="2800" b="1" i="1" spc="-20" dirty="0">
                <a:solidFill>
                  <a:srgbClr val="FFC000"/>
                </a:solidFill>
                <a:latin typeface="Arial"/>
                <a:cs typeface="Arial"/>
              </a:rPr>
              <a:t>преподаваш.’’</a:t>
            </a:r>
            <a:endParaRPr sz="2800" dirty="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20"/>
              </a:spcBef>
            </a:pPr>
            <a:r>
              <a:rPr sz="2000" b="1" i="1" spc="-5" dirty="0">
                <a:solidFill>
                  <a:srgbClr val="92D050"/>
                </a:solidFill>
                <a:latin typeface="Arial"/>
                <a:cs typeface="Arial"/>
              </a:rPr>
              <a:t>В. </a:t>
            </a:r>
            <a:r>
              <a:rPr sz="2000" b="1" i="1" dirty="0">
                <a:solidFill>
                  <a:srgbClr val="92D050"/>
                </a:solidFill>
                <a:latin typeface="Arial"/>
                <a:cs typeface="Arial"/>
              </a:rPr>
              <a:t>О.</a:t>
            </a:r>
            <a:r>
              <a:rPr sz="2000" b="1" i="1" spc="-10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2000" b="1" i="1" spc="-20" dirty="0">
                <a:solidFill>
                  <a:srgbClr val="92D050"/>
                </a:solidFill>
                <a:latin typeface="Arial"/>
                <a:cs typeface="Arial"/>
              </a:rPr>
              <a:t>Ключевски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05884" y="0"/>
            <a:ext cx="2540508" cy="1181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739766" y="97612"/>
            <a:ext cx="184023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dirty="0">
                <a:latin typeface="Arial"/>
                <a:cs typeface="Arial"/>
              </a:rPr>
              <a:t>За</a:t>
            </a:r>
            <a:r>
              <a:rPr b="0" spc="-7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мен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48411" y="1295400"/>
            <a:ext cx="5801995" cy="468077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endParaRPr sz="2400" dirty="0">
              <a:latin typeface="Liberation Sans Narrow"/>
              <a:cs typeface="Liberation Sans Narrow"/>
            </a:endParaRPr>
          </a:p>
        </p:txBody>
      </p:sp>
      <p:sp>
        <p:nvSpPr>
          <p:cNvPr id="7" name="Правоъгълник 6"/>
          <p:cNvSpPr/>
          <p:nvPr/>
        </p:nvSpPr>
        <p:spPr>
          <a:xfrm>
            <a:off x="413079" y="1628800"/>
            <a:ext cx="5801995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2800" dirty="0">
                <a:solidFill>
                  <a:srgbClr val="C00000"/>
                </a:solidFill>
              </a:rPr>
              <a:t>Петя Танева Патрева</a:t>
            </a:r>
          </a:p>
          <a:p>
            <a:r>
              <a:rPr lang="bg-BG" sz="2800" dirty="0">
                <a:solidFill>
                  <a:srgbClr val="C00000"/>
                </a:solidFill>
              </a:rPr>
              <a:t>гр. Тополовград,</a:t>
            </a:r>
          </a:p>
          <a:p>
            <a:r>
              <a:rPr lang="bg-BG" sz="2800" dirty="0">
                <a:solidFill>
                  <a:srgbClr val="C00000"/>
                </a:solidFill>
              </a:rPr>
              <a:t>Националност: България</a:t>
            </a:r>
          </a:p>
          <a:p>
            <a:r>
              <a:rPr lang="bg-BG" sz="2800" dirty="0">
                <a:solidFill>
                  <a:srgbClr val="C00000"/>
                </a:solidFill>
              </a:rPr>
              <a:t>Длъжност:  Старши учител в начален етап</a:t>
            </a:r>
          </a:p>
          <a:p>
            <a:r>
              <a:rPr lang="bg-BG" sz="2800" dirty="0">
                <a:solidFill>
                  <a:srgbClr val="C00000"/>
                </a:solidFill>
              </a:rPr>
              <a:t>Образование: Бакалавър</a:t>
            </a:r>
          </a:p>
          <a:p>
            <a:r>
              <a:rPr lang="bg-BG" sz="2800" dirty="0">
                <a:solidFill>
                  <a:srgbClr val="C00000"/>
                </a:solidFill>
              </a:rPr>
              <a:t>Специалност: НУП</a:t>
            </a:r>
          </a:p>
          <a:p>
            <a:r>
              <a:rPr lang="bg-BG" sz="2800" dirty="0">
                <a:solidFill>
                  <a:srgbClr val="C00000"/>
                </a:solidFill>
              </a:rPr>
              <a:t>Педагогически стаж- 11 години и 6 м.</a:t>
            </a:r>
          </a:p>
          <a:p>
            <a:endParaRPr lang="bg-BG" sz="2400" dirty="0">
              <a:solidFill>
                <a:srgbClr val="C00000"/>
              </a:solidFill>
            </a:endParaRPr>
          </a:p>
          <a:p>
            <a:endParaRPr lang="bg-BG" dirty="0">
              <a:solidFill>
                <a:srgbClr val="C00000"/>
              </a:solidFill>
            </a:endParaRPr>
          </a:p>
          <a:p>
            <a:endParaRPr lang="bg-BG" dirty="0">
              <a:solidFill>
                <a:srgbClr val="C00000"/>
              </a:solidFill>
            </a:endParaRPr>
          </a:p>
          <a:p>
            <a:endParaRPr lang="bg-BG" dirty="0">
              <a:solidFill>
                <a:srgbClr val="C00000"/>
              </a:solidFill>
            </a:endParaRPr>
          </a:p>
          <a:p>
            <a:endParaRPr lang="bg-BG" dirty="0">
              <a:solidFill>
                <a:srgbClr val="C00000"/>
              </a:solidFill>
            </a:endParaRPr>
          </a:p>
          <a:p>
            <a:endParaRPr lang="bg-BG" dirty="0">
              <a:solidFill>
                <a:srgbClr val="C00000"/>
              </a:solidFill>
            </a:endParaRPr>
          </a:p>
          <a:p>
            <a:endParaRPr lang="bg-BG" dirty="0">
              <a:solidFill>
                <a:srgbClr val="C00000"/>
              </a:solidFill>
            </a:endParaRPr>
          </a:p>
          <a:p>
            <a:endParaRPr lang="bg-BG" dirty="0">
              <a:solidFill>
                <a:srgbClr val="C00000"/>
              </a:solidFill>
            </a:endParaRPr>
          </a:p>
        </p:txBody>
      </p:sp>
      <p:pic>
        <p:nvPicPr>
          <p:cNvPr id="6" name="Картина 5">
            <a:extLst>
              <a:ext uri="{FF2B5EF4-FFF2-40B4-BE49-F238E27FC236}">
                <a16:creationId xmlns:a16="http://schemas.microsoft.com/office/drawing/2014/main" id="{89EC5BA7-B46D-8058-99D2-D75DCF697D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064" y="2060848"/>
            <a:ext cx="2599436" cy="309634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7512" y="0"/>
            <a:ext cx="8001000" cy="12313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02663" y="670559"/>
            <a:ext cx="6175247" cy="12313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47725" marR="5080" indent="-83566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Мотиви за </a:t>
            </a:r>
            <a:r>
              <a:rPr dirty="0"/>
              <a:t>изготвяне на  </a:t>
            </a:r>
            <a:r>
              <a:rPr i="1" dirty="0"/>
              <a:t>моето</a:t>
            </a:r>
            <a:r>
              <a:rPr i="1" spc="-15" dirty="0"/>
              <a:t> </a:t>
            </a:r>
            <a:r>
              <a:rPr i="1" dirty="0"/>
              <a:t>портфолио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6303" y="2230882"/>
            <a:ext cx="8074025" cy="32575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715" indent="-342900" algn="just">
              <a:lnSpc>
                <a:spcPct val="100000"/>
              </a:lnSpc>
              <a:spcBef>
                <a:spcPts val="105"/>
              </a:spcBef>
              <a:buFont typeface="Wingdings"/>
              <a:buChar char=""/>
              <a:tabLst>
                <a:tab pos="355600" algn="l"/>
              </a:tabLst>
            </a:pPr>
            <a:r>
              <a:rPr sz="2000" i="1" dirty="0">
                <a:latin typeface="Arial"/>
                <a:cs typeface="Arial"/>
              </a:rPr>
              <a:t>Осъзнавам </a:t>
            </a:r>
            <a:r>
              <a:rPr sz="2000" i="1" spc="-5" dirty="0">
                <a:latin typeface="Arial"/>
                <a:cs typeface="Arial"/>
              </a:rPr>
              <a:t>портфолиото като инструмент за себепознание  </a:t>
            </a:r>
            <a:r>
              <a:rPr sz="2000" i="1" dirty="0">
                <a:latin typeface="Arial"/>
                <a:cs typeface="Arial"/>
              </a:rPr>
              <a:t>и </a:t>
            </a:r>
            <a:r>
              <a:rPr sz="2000" i="1" spc="-5" dirty="0">
                <a:latin typeface="Arial"/>
                <a:cs typeface="Arial"/>
              </a:rPr>
              <a:t>самооценка, както </a:t>
            </a:r>
            <a:r>
              <a:rPr sz="2000" i="1" dirty="0">
                <a:latin typeface="Arial"/>
                <a:cs typeface="Arial"/>
              </a:rPr>
              <a:t>и </a:t>
            </a:r>
            <a:r>
              <a:rPr sz="2000" i="1" spc="-5" dirty="0">
                <a:latin typeface="Arial"/>
                <a:cs typeface="Arial"/>
              </a:rPr>
              <a:t>неговия </a:t>
            </a:r>
            <a:r>
              <a:rPr sz="2000" i="1" dirty="0">
                <a:latin typeface="Arial"/>
                <a:cs typeface="Arial"/>
              </a:rPr>
              <a:t>развиващ</a:t>
            </a:r>
            <a:r>
              <a:rPr sz="2000" i="1" spc="47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смисъл;</a:t>
            </a:r>
            <a:endParaRPr sz="2000" dirty="0">
              <a:latin typeface="Arial"/>
              <a:cs typeface="Arial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475"/>
              </a:spcBef>
              <a:buFont typeface="Wingdings"/>
              <a:buChar char=""/>
              <a:tabLst>
                <a:tab pos="355600" algn="l"/>
              </a:tabLst>
            </a:pPr>
            <a:r>
              <a:rPr sz="2000" i="1" spc="-5" dirty="0">
                <a:latin typeface="Arial"/>
                <a:cs typeface="Arial"/>
              </a:rPr>
              <a:t>Чрез него </a:t>
            </a:r>
            <a:r>
              <a:rPr sz="2000" i="1" spc="-10" dirty="0">
                <a:latin typeface="Arial"/>
                <a:cs typeface="Arial"/>
              </a:rPr>
              <a:t>ще </a:t>
            </a:r>
            <a:r>
              <a:rPr sz="2000" i="1" spc="-5" dirty="0">
                <a:latin typeface="Arial"/>
                <a:cs typeface="Arial"/>
              </a:rPr>
              <a:t>бъде възможно </a:t>
            </a:r>
            <a:r>
              <a:rPr sz="2000" i="1" dirty="0">
                <a:latin typeface="Arial"/>
                <a:cs typeface="Arial"/>
              </a:rPr>
              <a:t>да </a:t>
            </a:r>
            <a:r>
              <a:rPr sz="2000" i="1" spc="-5" dirty="0">
                <a:latin typeface="Arial"/>
                <a:cs typeface="Arial"/>
              </a:rPr>
              <a:t>се проследи индивидуалното  </a:t>
            </a:r>
            <a:r>
              <a:rPr sz="2000" i="1" dirty="0">
                <a:latin typeface="Arial"/>
                <a:cs typeface="Arial"/>
              </a:rPr>
              <a:t>качество на </a:t>
            </a:r>
            <a:r>
              <a:rPr sz="2000" i="1" spc="-5" dirty="0">
                <a:latin typeface="Arial"/>
                <a:cs typeface="Arial"/>
              </a:rPr>
              <a:t>моята работа, </a:t>
            </a:r>
            <a:r>
              <a:rPr sz="2000" i="1" dirty="0">
                <a:latin typeface="Arial"/>
                <a:cs typeface="Arial"/>
              </a:rPr>
              <a:t>в </a:t>
            </a:r>
            <a:r>
              <a:rPr sz="2000" i="1" spc="-5" dirty="0">
                <a:latin typeface="Arial"/>
                <a:cs typeface="Arial"/>
              </a:rPr>
              <a:t>съответствие </a:t>
            </a:r>
            <a:r>
              <a:rPr sz="2000" i="1" dirty="0">
                <a:latin typeface="Arial"/>
                <a:cs typeface="Arial"/>
              </a:rPr>
              <a:t>с  </a:t>
            </a:r>
            <a:r>
              <a:rPr sz="2000" i="1" spc="-5" dirty="0">
                <a:latin typeface="Arial"/>
                <a:cs typeface="Arial"/>
              </a:rPr>
              <a:t>предварително поставените </a:t>
            </a:r>
            <a:r>
              <a:rPr sz="2000" i="1" dirty="0">
                <a:latin typeface="Arial"/>
                <a:cs typeface="Arial"/>
              </a:rPr>
              <a:t>от </a:t>
            </a:r>
            <a:r>
              <a:rPr sz="2000" i="1" spc="-5" dirty="0">
                <a:latin typeface="Arial"/>
                <a:cs typeface="Arial"/>
              </a:rPr>
              <a:t>мен цели, задачи </a:t>
            </a:r>
            <a:r>
              <a:rPr sz="2000" i="1" dirty="0">
                <a:latin typeface="Arial"/>
                <a:cs typeface="Arial"/>
              </a:rPr>
              <a:t>и </a:t>
            </a:r>
            <a:r>
              <a:rPr sz="2000" i="1" spc="-10" dirty="0">
                <a:latin typeface="Arial"/>
                <a:cs typeface="Arial"/>
              </a:rPr>
              <a:t>моята  </a:t>
            </a:r>
            <a:r>
              <a:rPr sz="2000" i="1" dirty="0">
                <a:latin typeface="Arial"/>
                <a:cs typeface="Arial"/>
              </a:rPr>
              <a:t>философия за </a:t>
            </a:r>
            <a:r>
              <a:rPr sz="2000" i="1" spc="-5" dirty="0">
                <a:latin typeface="Arial"/>
                <a:cs typeface="Arial"/>
              </a:rPr>
              <a:t>ролята ми като</a:t>
            </a:r>
            <a:r>
              <a:rPr sz="2000" i="1" spc="-90" dirty="0">
                <a:latin typeface="Arial"/>
                <a:cs typeface="Arial"/>
              </a:rPr>
              <a:t> </a:t>
            </a:r>
            <a:r>
              <a:rPr sz="2000" i="1" spc="-5" dirty="0">
                <a:latin typeface="Arial"/>
                <a:cs typeface="Arial"/>
              </a:rPr>
              <a:t>учител;</a:t>
            </a:r>
            <a:endParaRPr sz="20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84"/>
              </a:spcBef>
              <a:buFont typeface="Wingdings"/>
              <a:buChar char=""/>
              <a:tabLst>
                <a:tab pos="354965" algn="l"/>
                <a:tab pos="355600" algn="l"/>
                <a:tab pos="2331085" algn="l"/>
                <a:tab pos="3879215" algn="l"/>
                <a:tab pos="4626610" algn="l"/>
                <a:tab pos="5452110" algn="l"/>
                <a:tab pos="5845810" algn="l"/>
                <a:tab pos="7919084" algn="l"/>
              </a:tabLst>
            </a:pPr>
            <a:r>
              <a:rPr sz="2000" i="1" dirty="0">
                <a:latin typeface="Arial"/>
                <a:cs typeface="Arial"/>
              </a:rPr>
              <a:t>Елек</a:t>
            </a:r>
            <a:r>
              <a:rPr sz="2000" i="1" spc="-10" dirty="0">
                <a:latin typeface="Arial"/>
                <a:cs typeface="Arial"/>
              </a:rPr>
              <a:t>т</a:t>
            </a:r>
            <a:r>
              <a:rPr sz="2000" i="1" spc="-5" dirty="0">
                <a:latin typeface="Arial"/>
                <a:cs typeface="Arial"/>
              </a:rPr>
              <a:t>ро</a:t>
            </a:r>
            <a:r>
              <a:rPr sz="2000" i="1" spc="5" dirty="0">
                <a:latin typeface="Arial"/>
                <a:cs typeface="Arial"/>
              </a:rPr>
              <a:t>н</a:t>
            </a:r>
            <a:r>
              <a:rPr sz="2000" i="1" spc="-5" dirty="0">
                <a:latin typeface="Arial"/>
                <a:cs typeface="Arial"/>
              </a:rPr>
              <a:t>н</a:t>
            </a:r>
            <a:r>
              <a:rPr sz="2000" i="1" spc="-10" dirty="0">
                <a:latin typeface="Arial"/>
                <a:cs typeface="Arial"/>
              </a:rPr>
              <a:t>от</a:t>
            </a:r>
            <a:r>
              <a:rPr sz="2000" i="1" dirty="0">
                <a:latin typeface="Arial"/>
                <a:cs typeface="Arial"/>
              </a:rPr>
              <a:t>о	</a:t>
            </a:r>
            <a:r>
              <a:rPr sz="2000" i="1" spc="-5" dirty="0">
                <a:latin typeface="Arial"/>
                <a:cs typeface="Arial"/>
              </a:rPr>
              <a:t>пор</a:t>
            </a:r>
            <a:r>
              <a:rPr sz="2000" i="1" spc="-10" dirty="0">
                <a:latin typeface="Arial"/>
                <a:cs typeface="Arial"/>
              </a:rPr>
              <a:t>т</a:t>
            </a:r>
            <a:r>
              <a:rPr sz="2000" i="1" dirty="0">
                <a:latin typeface="Arial"/>
                <a:cs typeface="Arial"/>
              </a:rPr>
              <a:t>ф</a:t>
            </a:r>
            <a:r>
              <a:rPr sz="2000" i="1" spc="-10" dirty="0">
                <a:latin typeface="Arial"/>
                <a:cs typeface="Arial"/>
              </a:rPr>
              <a:t>о</a:t>
            </a:r>
            <a:r>
              <a:rPr sz="2000" i="1" dirty="0">
                <a:latin typeface="Arial"/>
                <a:cs typeface="Arial"/>
              </a:rPr>
              <a:t>лио	</a:t>
            </a:r>
            <a:r>
              <a:rPr sz="2000" i="1" spc="-5" dirty="0">
                <a:latin typeface="Arial"/>
                <a:cs typeface="Arial"/>
              </a:rPr>
              <a:t>ка</a:t>
            </a:r>
            <a:r>
              <a:rPr sz="2000" i="1" spc="-10" dirty="0">
                <a:latin typeface="Arial"/>
                <a:cs typeface="Arial"/>
              </a:rPr>
              <a:t>т</a:t>
            </a:r>
            <a:r>
              <a:rPr sz="2000" i="1" dirty="0">
                <a:latin typeface="Arial"/>
                <a:cs typeface="Arial"/>
              </a:rPr>
              <a:t>о	</a:t>
            </a:r>
            <a:r>
              <a:rPr sz="2000" i="1" spc="-15" dirty="0">
                <a:latin typeface="Arial"/>
                <a:cs typeface="Arial"/>
              </a:rPr>
              <a:t>н</a:t>
            </a:r>
            <a:r>
              <a:rPr sz="2000" i="1" spc="-5" dirty="0">
                <a:latin typeface="Arial"/>
                <a:cs typeface="Arial"/>
              </a:rPr>
              <a:t>а</a:t>
            </a:r>
            <a:r>
              <a:rPr sz="2000" i="1" spc="-10" dirty="0">
                <a:latin typeface="Arial"/>
                <a:cs typeface="Arial"/>
              </a:rPr>
              <a:t>ч</a:t>
            </a:r>
            <a:r>
              <a:rPr sz="2000" i="1" spc="-5" dirty="0">
                <a:latin typeface="Arial"/>
                <a:cs typeface="Arial"/>
              </a:rPr>
              <a:t>и</a:t>
            </a:r>
            <a:r>
              <a:rPr sz="2000" i="1" dirty="0">
                <a:latin typeface="Arial"/>
                <a:cs typeface="Arial"/>
              </a:rPr>
              <a:t>н	за	</a:t>
            </a:r>
            <a:r>
              <a:rPr sz="2000" i="1" spc="-5" dirty="0">
                <a:latin typeface="Arial"/>
                <a:cs typeface="Arial"/>
              </a:rPr>
              <a:t>и</a:t>
            </a:r>
            <a:r>
              <a:rPr sz="2000" i="1" spc="-15" dirty="0">
                <a:latin typeface="Arial"/>
                <a:cs typeface="Arial"/>
              </a:rPr>
              <a:t>н</a:t>
            </a:r>
            <a:r>
              <a:rPr sz="2000" i="1" spc="-5" dirty="0">
                <a:latin typeface="Arial"/>
                <a:cs typeface="Arial"/>
              </a:rPr>
              <a:t>форма</a:t>
            </a:r>
            <a:r>
              <a:rPr sz="2000" i="1" spc="-15" dirty="0">
                <a:latin typeface="Arial"/>
                <a:cs typeface="Arial"/>
              </a:rPr>
              <a:t>ци</a:t>
            </a:r>
            <a:r>
              <a:rPr sz="2000" i="1" spc="-5" dirty="0">
                <a:latin typeface="Arial"/>
                <a:cs typeface="Arial"/>
              </a:rPr>
              <a:t>он</a:t>
            </a:r>
            <a:r>
              <a:rPr sz="2000" i="1" spc="-15" dirty="0">
                <a:latin typeface="Arial"/>
                <a:cs typeface="Arial"/>
              </a:rPr>
              <a:t>е</a:t>
            </a:r>
            <a:r>
              <a:rPr sz="2000" i="1" dirty="0">
                <a:latin typeface="Arial"/>
                <a:cs typeface="Arial"/>
              </a:rPr>
              <a:t>н	и</a:t>
            </a:r>
            <a:endParaRPr sz="2000" dirty="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000" i="1" dirty="0">
                <a:latin typeface="Arial"/>
                <a:cs typeface="Arial"/>
              </a:rPr>
              <a:t>професионален </a:t>
            </a:r>
            <a:r>
              <a:rPr sz="2000" i="1" spc="-5" dirty="0">
                <a:latin typeface="Arial"/>
                <a:cs typeface="Arial"/>
              </a:rPr>
              <a:t>обмен </a:t>
            </a:r>
            <a:r>
              <a:rPr sz="2000" i="1" dirty="0">
                <a:latin typeface="Arial"/>
                <a:cs typeface="Arial"/>
              </a:rPr>
              <a:t>в </a:t>
            </a:r>
            <a:r>
              <a:rPr sz="2000" i="1" spc="-5" dirty="0">
                <a:latin typeface="Arial"/>
                <a:cs typeface="Arial"/>
              </a:rPr>
              <a:t>мрежата</a:t>
            </a:r>
            <a:r>
              <a:rPr sz="2000" i="1" spc="-90" dirty="0">
                <a:latin typeface="Arial"/>
                <a:cs typeface="Arial"/>
              </a:rPr>
              <a:t> </a:t>
            </a:r>
            <a:r>
              <a:rPr sz="2000" i="1" spc="-5" dirty="0">
                <a:latin typeface="Arial"/>
                <a:cs typeface="Arial"/>
              </a:rPr>
              <a:t>/Интернет/;</a:t>
            </a:r>
            <a:endParaRPr sz="2000" dirty="0">
              <a:latin typeface="Arial"/>
              <a:cs typeface="Arial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480"/>
              </a:spcBef>
              <a:buFont typeface="Wingdings"/>
              <a:buChar char=""/>
              <a:tabLst>
                <a:tab pos="355600" algn="l"/>
              </a:tabLst>
            </a:pPr>
            <a:r>
              <a:rPr sz="2000" i="1" dirty="0">
                <a:latin typeface="Arial"/>
                <a:cs typeface="Arial"/>
              </a:rPr>
              <a:t>Прозрачност и </a:t>
            </a:r>
            <a:r>
              <a:rPr sz="2000" i="1" spc="-5" dirty="0">
                <a:latin typeface="Arial"/>
                <a:cs typeface="Arial"/>
              </a:rPr>
              <a:t>доказателственост </a:t>
            </a:r>
            <a:r>
              <a:rPr sz="2000" i="1" dirty="0">
                <a:latin typeface="Arial"/>
                <a:cs typeface="Arial"/>
              </a:rPr>
              <a:t>в </a:t>
            </a:r>
            <a:r>
              <a:rPr sz="2000" i="1" spc="-5" dirty="0">
                <a:latin typeface="Arial"/>
                <a:cs typeface="Arial"/>
              </a:rPr>
              <a:t>моята работа, които  </a:t>
            </a:r>
            <a:r>
              <a:rPr sz="2000" i="1" dirty="0">
                <a:latin typeface="Arial"/>
                <a:cs typeface="Arial"/>
              </a:rPr>
              <a:t>биха допринесли за </a:t>
            </a:r>
            <a:r>
              <a:rPr sz="2000" i="1" spc="-5" dirty="0">
                <a:latin typeface="Arial"/>
                <a:cs typeface="Arial"/>
              </a:rPr>
              <a:t>повече </a:t>
            </a:r>
            <a:r>
              <a:rPr sz="2000" i="1" dirty="0">
                <a:latin typeface="Arial"/>
                <a:cs typeface="Arial"/>
              </a:rPr>
              <a:t>сигурност в</a:t>
            </a:r>
            <a:r>
              <a:rPr sz="2000" i="1" spc="-14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нея.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82597" y="5836107"/>
            <a:ext cx="689990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*Забележка</a:t>
            </a:r>
            <a:r>
              <a:rPr sz="1200" spc="-5" dirty="0">
                <a:latin typeface="Arial"/>
                <a:cs typeface="Arial"/>
              </a:rPr>
              <a:t>: </a:t>
            </a:r>
            <a:r>
              <a:rPr sz="1200" spc="-10" dirty="0">
                <a:latin typeface="Arial"/>
                <a:cs typeface="Arial"/>
              </a:rPr>
              <a:t>Портфолиото </a:t>
            </a:r>
            <a:r>
              <a:rPr sz="1200" dirty="0">
                <a:latin typeface="Arial"/>
                <a:cs typeface="Arial"/>
              </a:rPr>
              <a:t>е </a:t>
            </a:r>
            <a:r>
              <a:rPr sz="1200" spc="-10" dirty="0">
                <a:latin typeface="Arial"/>
                <a:cs typeface="Arial"/>
              </a:rPr>
              <a:t>отворено </a:t>
            </a:r>
            <a:r>
              <a:rPr sz="1200" dirty="0">
                <a:latin typeface="Arial"/>
                <a:cs typeface="Arial"/>
              </a:rPr>
              <a:t>и </a:t>
            </a:r>
            <a:r>
              <a:rPr sz="1200" spc="-10" dirty="0">
                <a:latin typeface="Arial"/>
                <a:cs typeface="Arial"/>
              </a:rPr>
              <a:t>подлежи </a:t>
            </a:r>
            <a:r>
              <a:rPr sz="1200" spc="-5" dirty="0">
                <a:latin typeface="Arial"/>
                <a:cs typeface="Arial"/>
              </a:rPr>
              <a:t>на изменение, допълнение </a:t>
            </a:r>
            <a:r>
              <a:rPr sz="1200" dirty="0">
                <a:latin typeface="Arial"/>
                <a:cs typeface="Arial"/>
              </a:rPr>
              <a:t>и </a:t>
            </a:r>
            <a:r>
              <a:rPr sz="1200" spc="-5" dirty="0">
                <a:latin typeface="Arial"/>
                <a:cs typeface="Arial"/>
              </a:rPr>
              <a:t>актуализация </a:t>
            </a:r>
            <a:r>
              <a:rPr sz="1200" spc="-15" dirty="0">
                <a:latin typeface="Arial"/>
                <a:cs typeface="Arial"/>
              </a:rPr>
              <a:t>във  </a:t>
            </a:r>
            <a:r>
              <a:rPr sz="1200" spc="-5" dirty="0">
                <a:latin typeface="Arial"/>
                <a:cs typeface="Arial"/>
              </a:rPr>
              <a:t>всеки </a:t>
            </a:r>
            <a:r>
              <a:rPr sz="1200" spc="-10" dirty="0">
                <a:latin typeface="Arial"/>
                <a:cs typeface="Arial"/>
              </a:rPr>
              <a:t>един </a:t>
            </a:r>
            <a:r>
              <a:rPr sz="1200" dirty="0">
                <a:latin typeface="Arial"/>
                <a:cs typeface="Arial"/>
              </a:rPr>
              <a:t>момент </a:t>
            </a:r>
            <a:r>
              <a:rPr sz="1200" spc="-10" dirty="0">
                <a:latin typeface="Arial"/>
                <a:cs typeface="Arial"/>
              </a:rPr>
              <a:t>от </a:t>
            </a:r>
            <a:r>
              <a:rPr sz="1200" spc="-5" dirty="0">
                <a:latin typeface="Arial"/>
                <a:cs typeface="Arial"/>
              </a:rPr>
              <a:t>дейността </a:t>
            </a:r>
            <a:r>
              <a:rPr sz="1200" dirty="0">
                <a:latin typeface="Arial"/>
                <a:cs typeface="Arial"/>
              </a:rPr>
              <a:t>ми </a:t>
            </a:r>
            <a:r>
              <a:rPr sz="1200" spc="-5" dirty="0">
                <a:latin typeface="Arial"/>
                <a:cs typeface="Arial"/>
              </a:rPr>
              <a:t>като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учител.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06424" y="138684"/>
            <a:ext cx="6967728" cy="10119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96411" y="687323"/>
            <a:ext cx="2459736" cy="10119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3571" rIns="0" bIns="0" rtlCol="0">
            <a:spAutoFit/>
          </a:bodyPr>
          <a:lstStyle/>
          <a:p>
            <a:pPr marL="2580005" marR="5080" indent="-219075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МОЯТА ФИЛОСОФИЯ</a:t>
            </a:r>
            <a:r>
              <a:rPr sz="3600" spc="-60" dirty="0"/>
              <a:t> </a:t>
            </a:r>
            <a:r>
              <a:rPr sz="3600" dirty="0"/>
              <a:t>КАТО  </a:t>
            </a:r>
            <a:r>
              <a:rPr sz="3600" i="1" spc="-5" dirty="0"/>
              <a:t>УЧИТЕЛ</a:t>
            </a:r>
            <a:endParaRPr sz="3600"/>
          </a:p>
        </p:txBody>
      </p:sp>
      <p:sp>
        <p:nvSpPr>
          <p:cNvPr id="6" name="object 6"/>
          <p:cNvSpPr/>
          <p:nvPr/>
        </p:nvSpPr>
        <p:spPr>
          <a:xfrm>
            <a:off x="1044644" y="1410500"/>
            <a:ext cx="1822563" cy="155882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483768" y="2204864"/>
            <a:ext cx="6174740" cy="56374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826769" indent="-286385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299720" algn="l"/>
              </a:tabLst>
            </a:pPr>
            <a:r>
              <a:rPr lang="en-US" i="1" spc="-15" dirty="0">
                <a:latin typeface="Arial"/>
                <a:cs typeface="Arial"/>
              </a:rPr>
              <a:t>‘’</a:t>
            </a:r>
            <a:r>
              <a:rPr lang="bg-BG" i="1" spc="-15" dirty="0">
                <a:latin typeface="Arial"/>
                <a:cs typeface="Arial"/>
              </a:rPr>
              <a:t>Правилният подход при обучение на деца е ,да се отнасяте към тях като към нормални човешки същества</a:t>
            </a:r>
            <a:r>
              <a:rPr lang="en-US" i="1" spc="-15" dirty="0">
                <a:latin typeface="Arial"/>
                <a:cs typeface="Arial"/>
              </a:rPr>
              <a:t>’’ </a:t>
            </a:r>
            <a:r>
              <a:rPr lang="bg-BG" i="1" spc="-15" dirty="0">
                <a:latin typeface="Arial"/>
                <a:cs typeface="Arial"/>
              </a:rPr>
              <a:t>/Рудолф </a:t>
            </a:r>
            <a:r>
              <a:rPr lang="bg-BG" i="1" spc="-15" dirty="0" err="1">
                <a:latin typeface="Arial"/>
                <a:cs typeface="Arial"/>
              </a:rPr>
              <a:t>Дрейкърс</a:t>
            </a:r>
            <a:r>
              <a:rPr lang="bg-BG" i="1" spc="-15" dirty="0">
                <a:latin typeface="Arial"/>
                <a:cs typeface="Arial"/>
              </a:rPr>
              <a:t> /</a:t>
            </a:r>
            <a:endParaRPr lang="bg-BG" dirty="0">
              <a:latin typeface="Arial"/>
              <a:cs typeface="Arial"/>
            </a:endParaRPr>
          </a:p>
          <a:p>
            <a:pPr marL="299085" marR="826769" indent="-286385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299720" algn="l"/>
              </a:tabLst>
            </a:pPr>
            <a:r>
              <a:rPr lang="bg-BG" sz="1800" dirty="0">
                <a:latin typeface="Arial"/>
                <a:cs typeface="Arial"/>
              </a:rPr>
              <a:t> Поставяне на ученика в центъра на учебния процес.</a:t>
            </a:r>
          </a:p>
          <a:p>
            <a:pPr marL="299085" marR="826769" indent="-286385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299720" algn="l"/>
              </a:tabLst>
            </a:pPr>
            <a:r>
              <a:rPr lang="bg-BG" i="1" spc="-15" dirty="0">
                <a:latin typeface="Arial"/>
                <a:cs typeface="Arial"/>
              </a:rPr>
              <a:t>Насърчаване</a:t>
            </a:r>
            <a:r>
              <a:rPr lang="bg-BG" sz="1800" dirty="0">
                <a:latin typeface="Arial"/>
                <a:cs typeface="Arial"/>
              </a:rPr>
              <a:t> на учениците в условия на толерантност и търпимост. Да осъзнават своите възможности.</a:t>
            </a:r>
          </a:p>
          <a:p>
            <a:pPr marL="299085" marR="826769" indent="-286385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299720" algn="l"/>
              </a:tabLst>
            </a:pPr>
            <a:r>
              <a:rPr lang="bg-BG" dirty="0">
                <a:latin typeface="Arial"/>
                <a:cs typeface="Arial"/>
              </a:rPr>
              <a:t>Качествено и образно преподаване на достъпен и разбираем език.</a:t>
            </a:r>
          </a:p>
          <a:p>
            <a:pPr marL="299085" marR="826769" indent="-286385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299720" algn="l"/>
              </a:tabLst>
            </a:pPr>
            <a:r>
              <a:rPr lang="bg-BG" dirty="0">
                <a:latin typeface="Arial"/>
                <a:cs typeface="Arial"/>
              </a:rPr>
              <a:t>Стимулиране на учениците да учат и да се развиват.</a:t>
            </a:r>
          </a:p>
          <a:p>
            <a:pPr marL="299085" marR="826769" indent="-286385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299720" algn="l"/>
              </a:tabLst>
            </a:pPr>
            <a:r>
              <a:rPr lang="bg-BG" dirty="0">
                <a:latin typeface="Arial"/>
                <a:cs typeface="Arial"/>
              </a:rPr>
              <a:t>Смятам ,че всеки ученик има силна страна и целта на образованието е да ги идентифицира и надгражда при всеки случай.</a:t>
            </a:r>
          </a:p>
          <a:p>
            <a:pPr marL="299085" marR="826769" indent="-286385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299720" algn="l"/>
              </a:tabLst>
            </a:pP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299720" algn="l"/>
              </a:tabLst>
            </a:pPr>
            <a:endParaRPr sz="1800" dirty="0">
              <a:latin typeface="Arial"/>
              <a:cs typeface="Arial"/>
            </a:endParaRPr>
          </a:p>
          <a:p>
            <a:pPr marL="12700" marR="134620">
              <a:lnSpc>
                <a:spcPct val="100000"/>
              </a:lnSpc>
              <a:tabLst>
                <a:tab pos="299720" algn="l"/>
              </a:tabLst>
            </a:pP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 dirty="0">
              <a:latin typeface="Times New Roman"/>
              <a:cs typeface="Times New Roman"/>
            </a:endParaRPr>
          </a:p>
          <a:p>
            <a:pPr marL="207645" marR="60325" indent="34925">
              <a:lnSpc>
                <a:spcPct val="100000"/>
              </a:lnSpc>
            </a:pP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6031" y="335279"/>
            <a:ext cx="8668512" cy="12313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88365" y="483234"/>
            <a:ext cx="7973059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ПЕДАГОГИЧЕСКА</a:t>
            </a:r>
            <a:r>
              <a:rPr spc="-85" dirty="0"/>
              <a:t> </a:t>
            </a:r>
            <a:r>
              <a:rPr dirty="0"/>
              <a:t>ДЕЙНОСТ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99950" y="2205566"/>
            <a:ext cx="1307465" cy="5174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55600" algn="l"/>
                <a:tab pos="356235" algn="l"/>
              </a:tabLst>
            </a:pPr>
            <a:endParaRPr lang="bg-BG" sz="1600" i="1" spc="-1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55600" algn="l"/>
                <a:tab pos="356235" algn="l"/>
              </a:tabLst>
            </a:pPr>
            <a:endParaRPr sz="16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136130" y="2477769"/>
            <a:ext cx="167513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55904" algn="l"/>
              </a:tabLst>
            </a:pPr>
            <a:endParaRPr sz="16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30200" y="2721610"/>
            <a:ext cx="8485505" cy="505971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715" algn="just">
              <a:lnSpc>
                <a:spcPct val="100000"/>
              </a:lnSpc>
              <a:spcBef>
                <a:spcPts val="385"/>
              </a:spcBef>
              <a:tabLst>
                <a:tab pos="356235" algn="l"/>
              </a:tabLst>
            </a:pPr>
            <a:endParaRPr lang="bg-BG" sz="1600" i="1" spc="-10" dirty="0">
              <a:latin typeface="Arial"/>
              <a:cs typeface="Arial"/>
            </a:endParaRPr>
          </a:p>
          <a:p>
            <a:pPr marL="355600" marR="5715" indent="-342900" algn="just">
              <a:lnSpc>
                <a:spcPct val="100000"/>
              </a:lnSpc>
              <a:spcBef>
                <a:spcPts val="385"/>
              </a:spcBef>
              <a:buFont typeface="Wingdings"/>
              <a:buChar char=""/>
              <a:tabLst>
                <a:tab pos="356235" algn="l"/>
              </a:tabLst>
            </a:pPr>
            <a:r>
              <a:rPr lang="bg-BG" sz="1600" i="1" spc="-10" dirty="0">
                <a:latin typeface="Arial"/>
                <a:cs typeface="Arial"/>
              </a:rPr>
              <a:t>Планиране и подготовка на образователно – възпитателната дейност чрез разработване на планове по преподаваните предмети.</a:t>
            </a:r>
          </a:p>
          <a:p>
            <a:pPr marL="355600" marR="5715" indent="-342900" algn="just">
              <a:lnSpc>
                <a:spcPct val="100000"/>
              </a:lnSpc>
              <a:spcBef>
                <a:spcPts val="385"/>
              </a:spcBef>
              <a:buFont typeface="Wingdings"/>
              <a:buChar char=""/>
              <a:tabLst>
                <a:tab pos="356235" algn="l"/>
              </a:tabLst>
            </a:pPr>
            <a:r>
              <a:rPr lang="bg-BG" sz="1600" i="1" spc="-10" dirty="0">
                <a:latin typeface="Arial"/>
                <a:cs typeface="Arial"/>
              </a:rPr>
              <a:t>Оценяване и отчитане постиженията на учениците, което е критерий за тяхната успеваемост , но и качеството на моя труд.</a:t>
            </a:r>
          </a:p>
          <a:p>
            <a:pPr marL="355600" marR="5715" indent="-342900" algn="just">
              <a:lnSpc>
                <a:spcPct val="100000"/>
              </a:lnSpc>
              <a:spcBef>
                <a:spcPts val="385"/>
              </a:spcBef>
              <a:buFont typeface="Wingdings"/>
              <a:buChar char=""/>
              <a:tabLst>
                <a:tab pos="356235" algn="l"/>
              </a:tabLst>
            </a:pPr>
            <a:r>
              <a:rPr lang="bg-BG" sz="1600" i="1" spc="-10" dirty="0">
                <a:latin typeface="Arial"/>
                <a:cs typeface="Arial"/>
              </a:rPr>
              <a:t>Създаване на положително отношение към ученето като процес.</a:t>
            </a:r>
          </a:p>
          <a:p>
            <a:pPr marL="355600" marR="5715" indent="-342900" algn="just">
              <a:lnSpc>
                <a:spcPct val="100000"/>
              </a:lnSpc>
              <a:spcBef>
                <a:spcPts val="385"/>
              </a:spcBef>
              <a:buFont typeface="Wingdings"/>
              <a:buChar char=""/>
              <a:tabLst>
                <a:tab pos="356235" algn="l"/>
              </a:tabLst>
            </a:pPr>
            <a:r>
              <a:rPr lang="bg-BG" sz="1600" i="1" spc="-10" dirty="0">
                <a:latin typeface="Arial"/>
                <a:cs typeface="Arial"/>
              </a:rPr>
              <a:t>Търся обратна връзка не само с учениците , но и с техните родители. Считам , че ролята на родителите е важна и трябва заедно да работим върху развитието на индивидуалните потребности на детето. </a:t>
            </a:r>
          </a:p>
          <a:p>
            <a:pPr marL="355600" marR="5715" indent="-342900" algn="just">
              <a:lnSpc>
                <a:spcPct val="100000"/>
              </a:lnSpc>
              <a:spcBef>
                <a:spcPts val="385"/>
              </a:spcBef>
              <a:buFont typeface="Wingdings"/>
              <a:buChar char=""/>
              <a:tabLst>
                <a:tab pos="356235" algn="l"/>
              </a:tabLst>
            </a:pPr>
            <a:r>
              <a:rPr lang="bg-BG" sz="1600" i="1" spc="-10" dirty="0">
                <a:latin typeface="Arial"/>
                <a:cs typeface="Arial"/>
              </a:rPr>
              <a:t>Фокусиране върху индивидуалните потребности и включването на учениците в процеса на учене.</a:t>
            </a:r>
          </a:p>
          <a:p>
            <a:pPr marL="355600" marR="5715" indent="-342900" algn="just">
              <a:lnSpc>
                <a:spcPct val="100000"/>
              </a:lnSpc>
              <a:spcBef>
                <a:spcPts val="385"/>
              </a:spcBef>
              <a:buFont typeface="Wingdings"/>
              <a:buChar char=""/>
              <a:tabLst>
                <a:tab pos="356235" algn="l"/>
              </a:tabLst>
            </a:pPr>
            <a:r>
              <a:rPr lang="bg-BG" sz="1600" i="1" spc="-10" dirty="0">
                <a:latin typeface="Arial"/>
                <a:cs typeface="Arial"/>
              </a:rPr>
              <a:t>Взаимодействие с всички колеги и образователни институции.</a:t>
            </a:r>
          </a:p>
          <a:p>
            <a:pPr marL="355600" marR="5715" indent="-342900" algn="just">
              <a:lnSpc>
                <a:spcPct val="100000"/>
              </a:lnSpc>
              <a:spcBef>
                <a:spcPts val="385"/>
              </a:spcBef>
              <a:buFont typeface="Wingdings"/>
              <a:buChar char=""/>
              <a:tabLst>
                <a:tab pos="356235" algn="l"/>
              </a:tabLst>
            </a:pPr>
            <a:r>
              <a:rPr lang="bg-BG" sz="1600" i="1" spc="-10" dirty="0">
                <a:latin typeface="Arial"/>
                <a:cs typeface="Arial"/>
              </a:rPr>
              <a:t>Използване на съвременни технологии и материали за преподаване.</a:t>
            </a:r>
          </a:p>
          <a:p>
            <a:pPr marL="355600" marR="5715" indent="-342900" algn="just">
              <a:lnSpc>
                <a:spcPct val="100000"/>
              </a:lnSpc>
              <a:spcBef>
                <a:spcPts val="385"/>
              </a:spcBef>
              <a:buFont typeface="Wingdings"/>
              <a:buChar char=""/>
              <a:tabLst>
                <a:tab pos="356235" algn="l"/>
              </a:tabLst>
            </a:pPr>
            <a:endParaRPr lang="bg-BG" sz="1600" i="1" spc="-10" dirty="0">
              <a:latin typeface="Arial"/>
              <a:cs typeface="Arial"/>
            </a:endParaRPr>
          </a:p>
          <a:p>
            <a:pPr marL="355600" marR="5715" indent="-342900" algn="just">
              <a:lnSpc>
                <a:spcPct val="100000"/>
              </a:lnSpc>
              <a:spcBef>
                <a:spcPts val="385"/>
              </a:spcBef>
              <a:buFont typeface="Wingdings"/>
              <a:buChar char=""/>
              <a:tabLst>
                <a:tab pos="356235" algn="l"/>
              </a:tabLst>
            </a:pPr>
            <a:endParaRPr lang="bg-BG" sz="1600" i="1" spc="-10" dirty="0">
              <a:latin typeface="Arial"/>
              <a:cs typeface="Arial"/>
            </a:endParaRPr>
          </a:p>
          <a:p>
            <a:pPr marL="355600" marR="5715" indent="-342900" algn="just">
              <a:lnSpc>
                <a:spcPct val="100000"/>
              </a:lnSpc>
              <a:spcBef>
                <a:spcPts val="385"/>
              </a:spcBef>
              <a:buFont typeface="Wingdings"/>
              <a:buChar char=""/>
              <a:tabLst>
                <a:tab pos="356235" algn="l"/>
              </a:tabLst>
            </a:pPr>
            <a:endParaRPr lang="bg-BG" sz="1600" i="1" spc="-10" dirty="0">
              <a:latin typeface="Arial"/>
              <a:cs typeface="Arial"/>
            </a:endParaRPr>
          </a:p>
          <a:p>
            <a:pPr marL="355600" marR="5715" indent="-342900" algn="just">
              <a:lnSpc>
                <a:spcPct val="100000"/>
              </a:lnSpc>
              <a:spcBef>
                <a:spcPts val="385"/>
              </a:spcBef>
              <a:buFont typeface="Wingdings"/>
              <a:buChar char=""/>
              <a:tabLst>
                <a:tab pos="356235" algn="l"/>
              </a:tabLst>
            </a:pPr>
            <a:endParaRPr lang="bg-BG" sz="1600" i="1" spc="-10" dirty="0">
              <a:latin typeface="Arial"/>
              <a:cs typeface="Arial"/>
            </a:endParaRPr>
          </a:p>
          <a:p>
            <a:pPr marL="12700" marR="5715" algn="just">
              <a:lnSpc>
                <a:spcPct val="100000"/>
              </a:lnSpc>
              <a:spcBef>
                <a:spcPts val="385"/>
              </a:spcBef>
              <a:tabLst>
                <a:tab pos="356235" algn="l"/>
              </a:tabLst>
            </a:pPr>
            <a:r>
              <a:rPr lang="bg-BG" sz="1600" i="1" spc="-10" dirty="0">
                <a:latin typeface="Arial"/>
                <a:cs typeface="Arial"/>
              </a:rPr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8931" y="335279"/>
            <a:ext cx="7984235" cy="12313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31570" y="483234"/>
            <a:ext cx="728154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МЕТОДИЧЕСКА</a:t>
            </a:r>
            <a:r>
              <a:rPr spc="-80" dirty="0"/>
              <a:t> </a:t>
            </a:r>
            <a:r>
              <a:rPr spc="-5" dirty="0"/>
              <a:t>ДЕЙНОСТ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546303" y="2016378"/>
            <a:ext cx="8074659" cy="42575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7635" algn="l">
              <a:lnSpc>
                <a:spcPct val="100000"/>
              </a:lnSpc>
              <a:spcBef>
                <a:spcPts val="100"/>
              </a:spcBef>
            </a:pPr>
            <a:r>
              <a:rPr lang="bg-BG" spc="-10" dirty="0"/>
              <a:t>Стремя се да включвам всички ученици в познавателния </a:t>
            </a:r>
            <a:r>
              <a:rPr lang="bg-BG" spc="-10" dirty="0" err="1"/>
              <a:t>процесспоред</a:t>
            </a:r>
            <a:r>
              <a:rPr lang="bg-BG" spc="-10" dirty="0"/>
              <a:t> техните потребности като целта ми е развитие и напредък както на изоставащите така и на по изявените ученици. За мен е важно учениците да се научат да работят в екип, да си помагат, да се учат от грешките си. Прилагам всички дидактични методи в цялото  им многообразие – разказ , беседа, диалог, наблюдение, демонстрация , практически упражнения, устно  изпитване, диктовка и др.</a:t>
            </a:r>
          </a:p>
          <a:p>
            <a:pPr marL="12700" marR="5080" indent="127635" algn="just">
              <a:lnSpc>
                <a:spcPct val="100000"/>
              </a:lnSpc>
              <a:spcBef>
                <a:spcPts val="100"/>
              </a:spcBef>
            </a:pPr>
            <a:r>
              <a:rPr lang="bg-BG" spc="-10" dirty="0"/>
              <a:t>Използвам сборници, помагала, учебници и учебни тетрадки, материали от Интернет по моя преценка.</a:t>
            </a:r>
          </a:p>
          <a:p>
            <a:pPr marL="12700" marR="5080" indent="127635" algn="just">
              <a:lnSpc>
                <a:spcPct val="100000"/>
              </a:lnSpc>
              <a:spcBef>
                <a:spcPts val="100"/>
              </a:spcBef>
            </a:pPr>
            <a:r>
              <a:rPr lang="bg-BG" spc="-10" dirty="0"/>
              <a:t>За обратна връзка:</a:t>
            </a:r>
          </a:p>
          <a:p>
            <a:pPr marL="298450" marR="5080" indent="-285750" algn="just">
              <a:lnSpc>
                <a:spcPct val="100000"/>
              </a:lnSpc>
              <a:spcBef>
                <a:spcPts val="100"/>
              </a:spcBef>
              <a:buFontTx/>
              <a:buChar char="-"/>
            </a:pPr>
            <a:r>
              <a:rPr lang="bg-BG" spc="-10" dirty="0"/>
              <a:t>тестове</a:t>
            </a:r>
          </a:p>
          <a:p>
            <a:pPr marL="298450" marR="5080" indent="-285750" algn="just">
              <a:lnSpc>
                <a:spcPct val="100000"/>
              </a:lnSpc>
              <a:spcBef>
                <a:spcPts val="100"/>
              </a:spcBef>
              <a:buFontTx/>
              <a:buChar char="-"/>
            </a:pPr>
            <a:r>
              <a:rPr lang="bg-BG" spc="-10" dirty="0"/>
              <a:t>игри</a:t>
            </a:r>
          </a:p>
          <a:p>
            <a:pPr marL="298450" marR="5080" indent="-285750" algn="just">
              <a:lnSpc>
                <a:spcPct val="100000"/>
              </a:lnSpc>
              <a:spcBef>
                <a:spcPts val="100"/>
              </a:spcBef>
              <a:buFontTx/>
              <a:buChar char="-"/>
            </a:pPr>
            <a:r>
              <a:rPr lang="bg-BG" spc="-10" dirty="0"/>
              <a:t>задачи за самостоятелна работа</a:t>
            </a:r>
          </a:p>
          <a:p>
            <a:pPr marL="298450" marR="5080" indent="-285750" algn="just">
              <a:lnSpc>
                <a:spcPct val="100000"/>
              </a:lnSpc>
              <a:spcBef>
                <a:spcPts val="100"/>
              </a:spcBef>
              <a:buFontTx/>
              <a:buChar char="-"/>
            </a:pPr>
            <a:r>
              <a:rPr lang="bg-BG" spc="-10" dirty="0"/>
              <a:t>контролни</a:t>
            </a:r>
          </a:p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lang="bg-BG" spc="-10" dirty="0"/>
              <a:t>Работя групово или индивидуално с учениците.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67639" y="0"/>
            <a:ext cx="9143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5740" y="335279"/>
            <a:ext cx="8770620" cy="12313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8378" y="483234"/>
            <a:ext cx="806704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МЕТОДИЧЕСКИ</a:t>
            </a:r>
            <a:r>
              <a:rPr spc="-75" dirty="0"/>
              <a:t> </a:t>
            </a:r>
            <a:r>
              <a:rPr dirty="0"/>
              <a:t>МАТЕРИАЛИ</a:t>
            </a:r>
          </a:p>
        </p:txBody>
      </p:sp>
      <p:sp>
        <p:nvSpPr>
          <p:cNvPr id="5" name="object 5"/>
          <p:cNvSpPr/>
          <p:nvPr/>
        </p:nvSpPr>
        <p:spPr>
          <a:xfrm>
            <a:off x="6260591" y="4363211"/>
            <a:ext cx="2883407" cy="249478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842642" y="1222628"/>
            <a:ext cx="6291580" cy="325794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342900" indent="-342900">
              <a:lnSpc>
                <a:spcPct val="100000"/>
              </a:lnSpc>
              <a:spcBef>
                <a:spcPts val="105"/>
              </a:spcBef>
              <a:buFont typeface="Wingdings"/>
              <a:buChar char=""/>
              <a:tabLst>
                <a:tab pos="355600" algn="l"/>
                <a:tab pos="356235" algn="l"/>
              </a:tabLst>
            </a:pPr>
            <a:r>
              <a:rPr lang="bg-BG" sz="2000" i="1" spc="-5" dirty="0">
                <a:latin typeface="Arial"/>
                <a:cs typeface="Arial"/>
              </a:rPr>
              <a:t>Учебни програми</a:t>
            </a:r>
          </a:p>
          <a:p>
            <a:pPr marL="355600" marR="342900" indent="-342900">
              <a:lnSpc>
                <a:spcPct val="100000"/>
              </a:lnSpc>
              <a:spcBef>
                <a:spcPts val="105"/>
              </a:spcBef>
              <a:buFont typeface="Wingdings"/>
              <a:buChar char=""/>
              <a:tabLst>
                <a:tab pos="355600" algn="l"/>
                <a:tab pos="356235" algn="l"/>
              </a:tabLst>
            </a:pPr>
            <a:r>
              <a:rPr lang="bg-BG" sz="2000" i="1" spc="-5" dirty="0">
                <a:latin typeface="Arial"/>
                <a:cs typeface="Arial"/>
              </a:rPr>
              <a:t>Годишно разпределение</a:t>
            </a:r>
          </a:p>
          <a:p>
            <a:pPr marL="355600" marR="342900" indent="-342900">
              <a:lnSpc>
                <a:spcPct val="100000"/>
              </a:lnSpc>
              <a:spcBef>
                <a:spcPts val="105"/>
              </a:spcBef>
              <a:buFont typeface="Wingdings"/>
              <a:buChar char=""/>
              <a:tabLst>
                <a:tab pos="355600" algn="l"/>
                <a:tab pos="356235" algn="l"/>
              </a:tabLst>
            </a:pPr>
            <a:r>
              <a:rPr lang="bg-BG" sz="2000" i="1" spc="-5" dirty="0">
                <a:latin typeface="Arial"/>
                <a:cs typeface="Arial"/>
              </a:rPr>
              <a:t>Учебници и учебни тетрадки</a:t>
            </a:r>
          </a:p>
          <a:p>
            <a:pPr marL="355600" marR="342900" indent="-342900">
              <a:lnSpc>
                <a:spcPct val="100000"/>
              </a:lnSpc>
              <a:spcBef>
                <a:spcPts val="105"/>
              </a:spcBef>
              <a:buFont typeface="Wingdings"/>
              <a:buChar char=""/>
              <a:tabLst>
                <a:tab pos="355600" algn="l"/>
                <a:tab pos="356235" algn="l"/>
              </a:tabLst>
            </a:pPr>
            <a:r>
              <a:rPr lang="bg-BG" sz="2000" i="1" spc="-5" dirty="0">
                <a:latin typeface="Arial"/>
                <a:cs typeface="Arial"/>
              </a:rPr>
              <a:t>Помагала , сборници , табла</a:t>
            </a:r>
          </a:p>
          <a:p>
            <a:pPr marL="355600" marR="342900" indent="-342900">
              <a:lnSpc>
                <a:spcPct val="100000"/>
              </a:lnSpc>
              <a:spcBef>
                <a:spcPts val="105"/>
              </a:spcBef>
              <a:buFont typeface="Wingdings"/>
              <a:buChar char=""/>
              <a:tabLst>
                <a:tab pos="355600" algn="l"/>
                <a:tab pos="356235" algn="l"/>
              </a:tabLst>
            </a:pPr>
            <a:r>
              <a:rPr lang="bg-BG" sz="2000" i="1" spc="-5" dirty="0">
                <a:latin typeface="Arial"/>
                <a:cs typeface="Arial"/>
              </a:rPr>
              <a:t>Методическа литература</a:t>
            </a:r>
          </a:p>
          <a:p>
            <a:pPr marL="355600" marR="342900" indent="-342900">
              <a:lnSpc>
                <a:spcPct val="100000"/>
              </a:lnSpc>
              <a:spcBef>
                <a:spcPts val="105"/>
              </a:spcBef>
              <a:buFont typeface="Wingdings"/>
              <a:buChar char=""/>
              <a:tabLst>
                <a:tab pos="355600" algn="l"/>
                <a:tab pos="356235" algn="l"/>
              </a:tabLst>
            </a:pPr>
            <a:r>
              <a:rPr lang="bg-BG" sz="2000" i="1" spc="-5" dirty="0">
                <a:latin typeface="Arial"/>
                <a:cs typeface="Arial"/>
              </a:rPr>
              <a:t>Разработки на уроци</a:t>
            </a:r>
          </a:p>
          <a:p>
            <a:pPr marL="355600" marR="342900" indent="-342900">
              <a:lnSpc>
                <a:spcPct val="100000"/>
              </a:lnSpc>
              <a:spcBef>
                <a:spcPts val="105"/>
              </a:spcBef>
              <a:buFont typeface="Wingdings"/>
              <a:buChar char=""/>
              <a:tabLst>
                <a:tab pos="355600" algn="l"/>
                <a:tab pos="356235" algn="l"/>
              </a:tabLst>
            </a:pPr>
            <a:r>
              <a:rPr lang="bg-BG" sz="2000" i="1" spc="-5" dirty="0">
                <a:latin typeface="Arial"/>
                <a:cs typeface="Arial"/>
              </a:rPr>
              <a:t>Самостоятелни работи</a:t>
            </a:r>
          </a:p>
          <a:p>
            <a:pPr marL="355600" marR="342900" indent="-342900">
              <a:lnSpc>
                <a:spcPct val="100000"/>
              </a:lnSpc>
              <a:spcBef>
                <a:spcPts val="105"/>
              </a:spcBef>
              <a:buFont typeface="Wingdings"/>
              <a:buChar char=""/>
              <a:tabLst>
                <a:tab pos="355600" algn="l"/>
                <a:tab pos="356235" algn="l"/>
              </a:tabLst>
            </a:pPr>
            <a:r>
              <a:rPr lang="bg-BG" sz="2000" i="1" spc="-5" dirty="0">
                <a:latin typeface="Arial"/>
                <a:cs typeface="Arial"/>
              </a:rPr>
              <a:t>Дидактични тестове</a:t>
            </a:r>
          </a:p>
          <a:p>
            <a:pPr marL="355600" marR="342900" indent="-342900">
              <a:lnSpc>
                <a:spcPct val="100000"/>
              </a:lnSpc>
              <a:spcBef>
                <a:spcPts val="105"/>
              </a:spcBef>
              <a:buFont typeface="Wingdings"/>
              <a:buChar char=""/>
              <a:tabLst>
                <a:tab pos="355600" algn="l"/>
                <a:tab pos="356235" algn="l"/>
              </a:tabLst>
            </a:pPr>
            <a:r>
              <a:rPr lang="bg-BG" sz="2000" i="1" spc="-5" dirty="0">
                <a:latin typeface="Arial"/>
                <a:cs typeface="Arial"/>
              </a:rPr>
              <a:t>Презентации</a:t>
            </a:r>
            <a:endParaRPr sz="2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75"/>
              </a:spcBef>
              <a:tabLst>
                <a:tab pos="355600" algn="l"/>
                <a:tab pos="356235" algn="l"/>
              </a:tabLst>
            </a:pP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04900" y="105155"/>
            <a:ext cx="6989064" cy="11216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406778" y="240537"/>
            <a:ext cx="63474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ПРОФЕСИОНАЛЕН</a:t>
            </a:r>
            <a:r>
              <a:rPr sz="4000" spc="-40" dirty="0"/>
              <a:t> </a:t>
            </a:r>
            <a:r>
              <a:rPr sz="4000" spc="-5" dirty="0"/>
              <a:t>ОПИТ</a:t>
            </a:r>
            <a:endParaRPr sz="4000"/>
          </a:p>
        </p:txBody>
      </p:sp>
      <p:sp>
        <p:nvSpPr>
          <p:cNvPr id="5" name="object 5"/>
          <p:cNvSpPr/>
          <p:nvPr/>
        </p:nvSpPr>
        <p:spPr>
          <a:xfrm>
            <a:off x="0" y="2421635"/>
            <a:ext cx="2598419" cy="44363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76444" y="4895086"/>
            <a:ext cx="4067555" cy="196291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7479355"/>
              </p:ext>
            </p:extLst>
          </p:nvPr>
        </p:nvGraphicFramePr>
        <p:xfrm>
          <a:off x="2181860" y="1041550"/>
          <a:ext cx="6903084" cy="4831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22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808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28770">
                <a:tc>
                  <a:txBody>
                    <a:bodyPr/>
                    <a:lstStyle/>
                    <a:p>
                      <a:pPr marL="441959">
                        <a:lnSpc>
                          <a:spcPts val="1764"/>
                        </a:lnSpc>
                      </a:pPr>
                      <a:r>
                        <a:rPr lang="bg-BG" sz="1600" b="1" i="1" spc="-10" dirty="0">
                          <a:latin typeface="Arial"/>
                          <a:cs typeface="Arial"/>
                        </a:rPr>
                        <a:t>От 27. 09. 2022г. </a:t>
                      </a:r>
                    </a:p>
                    <a:p>
                      <a:pPr marL="1252855" marR="85090" indent="-424180" algn="just">
                        <a:lnSpc>
                          <a:spcPct val="100000"/>
                        </a:lnSpc>
                      </a:pPr>
                      <a:r>
                        <a:rPr lang="ru-RU" sz="1600" i="1" spc="-10" dirty="0" err="1">
                          <a:latin typeface="Arial"/>
                          <a:cs typeface="Arial"/>
                        </a:rPr>
                        <a:t>Длъжност</a:t>
                      </a:r>
                      <a:r>
                        <a:rPr lang="ru-RU" sz="1600" i="1" spc="-10" dirty="0">
                          <a:latin typeface="Arial"/>
                          <a:cs typeface="Arial"/>
                        </a:rPr>
                        <a:t>/ </a:t>
                      </a:r>
                      <a:r>
                        <a:rPr lang="ru-RU" sz="1600" i="1" spc="-5" dirty="0">
                          <a:latin typeface="Arial"/>
                          <a:cs typeface="Arial"/>
                        </a:rPr>
                        <a:t>позиция  </a:t>
                      </a:r>
                      <a:r>
                        <a:rPr lang="ru-RU" sz="1600" i="1" spc="-10" dirty="0" err="1">
                          <a:latin typeface="Arial"/>
                          <a:cs typeface="Arial"/>
                        </a:rPr>
                        <a:t>Име</a:t>
                      </a:r>
                      <a:r>
                        <a:rPr lang="ru-RU" sz="1600" i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600" i="1" spc="-5" dirty="0">
                          <a:latin typeface="Arial"/>
                          <a:cs typeface="Arial"/>
                        </a:rPr>
                        <a:t>и </a:t>
                      </a:r>
                      <a:r>
                        <a:rPr lang="ru-RU" sz="1600" i="1" spc="-10" dirty="0">
                          <a:latin typeface="Arial"/>
                          <a:cs typeface="Arial"/>
                        </a:rPr>
                        <a:t>адрес на  </a:t>
                      </a:r>
                      <a:r>
                        <a:rPr lang="ru-RU" sz="1600" i="1" dirty="0">
                          <a:latin typeface="Arial"/>
                          <a:cs typeface="Arial"/>
                        </a:rPr>
                        <a:t>раб</a:t>
                      </a:r>
                      <a:r>
                        <a:rPr lang="ru-RU" sz="1600" i="1" spc="-5" dirty="0">
                          <a:latin typeface="Arial"/>
                          <a:cs typeface="Arial"/>
                        </a:rPr>
                        <a:t>о</a:t>
                      </a:r>
                      <a:r>
                        <a:rPr lang="ru-RU" sz="1600" i="1" spc="-25" dirty="0">
                          <a:latin typeface="Arial"/>
                          <a:cs typeface="Arial"/>
                        </a:rPr>
                        <a:t>т</a:t>
                      </a:r>
                      <a:r>
                        <a:rPr lang="ru-RU" sz="1600" i="1" spc="-5" dirty="0">
                          <a:latin typeface="Arial"/>
                          <a:cs typeface="Arial"/>
                        </a:rPr>
                        <a:t>о</a:t>
                      </a:r>
                      <a:r>
                        <a:rPr lang="ru-RU" sz="1600" i="1" dirty="0">
                          <a:latin typeface="Arial"/>
                          <a:cs typeface="Arial"/>
                        </a:rPr>
                        <a:t>д</a:t>
                      </a:r>
                      <a:r>
                        <a:rPr lang="ru-RU" sz="1600" i="1" spc="-5" dirty="0">
                          <a:latin typeface="Arial"/>
                          <a:cs typeface="Arial"/>
                        </a:rPr>
                        <a:t>а</a:t>
                      </a:r>
                      <a:r>
                        <a:rPr lang="ru-RU" sz="1600" i="1" spc="-10" dirty="0">
                          <a:latin typeface="Arial"/>
                          <a:cs typeface="Arial"/>
                        </a:rPr>
                        <a:t>т</a:t>
                      </a:r>
                      <a:r>
                        <a:rPr lang="ru-RU" sz="1600" i="1" spc="-50" dirty="0">
                          <a:latin typeface="Arial"/>
                          <a:cs typeface="Arial"/>
                        </a:rPr>
                        <a:t>е</a:t>
                      </a:r>
                      <a:r>
                        <a:rPr lang="ru-RU" sz="1600" i="1" dirty="0">
                          <a:latin typeface="Arial"/>
                          <a:cs typeface="Arial"/>
                        </a:rPr>
                        <a:t>ля</a:t>
                      </a:r>
                    </a:p>
                    <a:p>
                      <a:pPr marL="1252855" marR="85090" indent="-424180" algn="just">
                        <a:lnSpc>
                          <a:spcPct val="100000"/>
                        </a:lnSpc>
                      </a:pPr>
                      <a:endParaRPr lang="ru-RU" sz="1600" dirty="0">
                        <a:latin typeface="Arial"/>
                        <a:cs typeface="Arial"/>
                      </a:endParaRPr>
                    </a:p>
                    <a:p>
                      <a:pPr marL="441959">
                        <a:lnSpc>
                          <a:spcPts val="1764"/>
                        </a:lnSpc>
                      </a:pPr>
                      <a:r>
                        <a:rPr lang="bg-BG" sz="1600" b="1" i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i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bg-BG" sz="1600" b="1" i="1" spc="-10" dirty="0">
                          <a:latin typeface="Arial"/>
                          <a:cs typeface="Arial"/>
                        </a:rPr>
                        <a:t>     от  1995г. До2001г.</a:t>
                      </a:r>
                      <a:endParaRPr sz="1600" dirty="0">
                        <a:latin typeface="Arial"/>
                        <a:cs typeface="Arial"/>
                      </a:endParaRPr>
                    </a:p>
                    <a:p>
                      <a:pPr marL="1252855" marR="85090" indent="-424180" algn="just">
                        <a:lnSpc>
                          <a:spcPct val="100000"/>
                        </a:lnSpc>
                      </a:pPr>
                      <a:r>
                        <a:rPr sz="1600" i="1" spc="-10" dirty="0">
                          <a:latin typeface="Arial"/>
                          <a:cs typeface="Arial"/>
                        </a:rPr>
                        <a:t>Длъжност/ </a:t>
                      </a:r>
                      <a:r>
                        <a:rPr sz="1600" i="1" spc="-5" dirty="0" err="1">
                          <a:latin typeface="Arial"/>
                          <a:cs typeface="Arial"/>
                        </a:rPr>
                        <a:t>позиция</a:t>
                      </a:r>
                      <a:r>
                        <a:rPr sz="1600" i="1" spc="-5" dirty="0">
                          <a:latin typeface="Arial"/>
                          <a:cs typeface="Arial"/>
                        </a:rPr>
                        <a:t>  </a:t>
                      </a:r>
                      <a:r>
                        <a:rPr sz="1600" i="1" spc="-10" dirty="0">
                          <a:latin typeface="Arial"/>
                          <a:cs typeface="Arial"/>
                        </a:rPr>
                        <a:t>Име </a:t>
                      </a:r>
                      <a:r>
                        <a:rPr sz="1600" i="1" spc="-5" dirty="0">
                          <a:latin typeface="Arial"/>
                          <a:cs typeface="Arial"/>
                        </a:rPr>
                        <a:t>и </a:t>
                      </a:r>
                      <a:r>
                        <a:rPr sz="1600" i="1" spc="-10" dirty="0">
                          <a:latin typeface="Arial"/>
                          <a:cs typeface="Arial"/>
                        </a:rPr>
                        <a:t>адрес </a:t>
                      </a:r>
                      <a:r>
                        <a:rPr sz="1600" i="1" spc="-10" dirty="0" err="1">
                          <a:latin typeface="Arial"/>
                          <a:cs typeface="Arial"/>
                        </a:rPr>
                        <a:t>на</a:t>
                      </a:r>
                      <a:r>
                        <a:rPr sz="1600" i="1" spc="-10" dirty="0">
                          <a:latin typeface="Arial"/>
                          <a:cs typeface="Arial"/>
                        </a:rPr>
                        <a:t>  </a:t>
                      </a:r>
                      <a:r>
                        <a:rPr sz="1600" i="1" dirty="0" err="1">
                          <a:latin typeface="Arial"/>
                          <a:cs typeface="Arial"/>
                        </a:rPr>
                        <a:t>Раб</a:t>
                      </a:r>
                      <a:r>
                        <a:rPr sz="1600" i="1" spc="-5" dirty="0" err="1">
                          <a:latin typeface="Arial"/>
                          <a:cs typeface="Arial"/>
                        </a:rPr>
                        <a:t>о</a:t>
                      </a:r>
                      <a:r>
                        <a:rPr sz="1600" i="1" spc="-25" dirty="0" err="1">
                          <a:latin typeface="Arial"/>
                          <a:cs typeface="Arial"/>
                        </a:rPr>
                        <a:t>т</a:t>
                      </a:r>
                      <a:r>
                        <a:rPr sz="1600" i="1" spc="-5" dirty="0" err="1">
                          <a:latin typeface="Arial"/>
                          <a:cs typeface="Arial"/>
                        </a:rPr>
                        <a:t>о</a:t>
                      </a:r>
                      <a:r>
                        <a:rPr sz="1600" i="1" dirty="0" err="1">
                          <a:latin typeface="Arial"/>
                          <a:cs typeface="Arial"/>
                        </a:rPr>
                        <a:t>д</a:t>
                      </a:r>
                      <a:r>
                        <a:rPr sz="1600" i="1" spc="-5" dirty="0" err="1">
                          <a:latin typeface="Arial"/>
                          <a:cs typeface="Arial"/>
                        </a:rPr>
                        <a:t>а</a:t>
                      </a:r>
                      <a:r>
                        <a:rPr sz="1600" i="1" spc="-10" dirty="0" err="1">
                          <a:latin typeface="Arial"/>
                          <a:cs typeface="Arial"/>
                        </a:rPr>
                        <a:t>т</a:t>
                      </a:r>
                      <a:r>
                        <a:rPr sz="1600" i="1" spc="-50" dirty="0" err="1">
                          <a:latin typeface="Arial"/>
                          <a:cs typeface="Arial"/>
                        </a:rPr>
                        <a:t>е</a:t>
                      </a:r>
                      <a:r>
                        <a:rPr sz="1600" i="1" dirty="0" err="1">
                          <a:latin typeface="Arial"/>
                          <a:cs typeface="Arial"/>
                        </a:rPr>
                        <a:t>ля</a:t>
                      </a:r>
                      <a:endParaRPr sz="1600" dirty="0">
                        <a:latin typeface="Arial"/>
                        <a:cs typeface="Arial"/>
                      </a:endParaRPr>
                    </a:p>
                    <a:p>
                      <a:pPr marL="829310" marR="83820" indent="-53975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lang="bg-BG" sz="1600" b="1" i="1" spc="-5" dirty="0">
                        <a:latin typeface="Arial"/>
                        <a:cs typeface="Arial"/>
                      </a:endParaRPr>
                    </a:p>
                    <a:p>
                      <a:pPr marL="829310" marR="83820" indent="-53975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b="1" i="1" spc="-10" dirty="0">
                          <a:latin typeface="Arial"/>
                          <a:cs typeface="Arial"/>
                        </a:rPr>
                        <a:t>199</a:t>
                      </a:r>
                      <a:r>
                        <a:rPr lang="bg-BG" sz="1600" b="1" i="1" spc="-10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1600" i="1" spc="-5" dirty="0">
                          <a:latin typeface="Arial"/>
                          <a:cs typeface="Arial"/>
                        </a:rPr>
                        <a:t>. </a:t>
                      </a:r>
                      <a:r>
                        <a:rPr sz="1600" i="1" dirty="0">
                          <a:latin typeface="Arial"/>
                          <a:cs typeface="Arial"/>
                        </a:rPr>
                        <a:t> </a:t>
                      </a:r>
                      <a:endParaRPr lang="bg-BG" sz="1600" i="1" dirty="0">
                        <a:latin typeface="Arial"/>
                        <a:cs typeface="Arial"/>
                      </a:endParaRPr>
                    </a:p>
                    <a:p>
                      <a:pPr marL="829310" marR="83820" indent="-53975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i="1" spc="-10" dirty="0" err="1">
                          <a:latin typeface="Arial"/>
                          <a:cs typeface="Arial"/>
                        </a:rPr>
                        <a:t>Длъжност</a:t>
                      </a:r>
                      <a:r>
                        <a:rPr sz="1600" i="1" spc="-10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1600" i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i="1" spc="-5" dirty="0" err="1">
                          <a:latin typeface="Arial"/>
                          <a:cs typeface="Arial"/>
                        </a:rPr>
                        <a:t>позиция</a:t>
                      </a:r>
                      <a:r>
                        <a:rPr sz="1600" i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i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i="1" spc="-10" dirty="0" err="1">
                          <a:latin typeface="Arial"/>
                          <a:cs typeface="Arial"/>
                        </a:rPr>
                        <a:t>Име</a:t>
                      </a:r>
                      <a:r>
                        <a:rPr sz="1600" i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i="1" spc="-5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1600" i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i="1" spc="-10" dirty="0" err="1">
                          <a:latin typeface="Arial"/>
                          <a:cs typeface="Arial"/>
                        </a:rPr>
                        <a:t>адрес</a:t>
                      </a:r>
                      <a:r>
                        <a:rPr sz="1600" i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i="1" spc="-10" dirty="0" err="1">
                          <a:latin typeface="Arial"/>
                          <a:cs typeface="Arial"/>
                        </a:rPr>
                        <a:t>на</a:t>
                      </a:r>
                      <a:r>
                        <a:rPr sz="1600" i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i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i="1" spc="-5" dirty="0" err="1">
                          <a:latin typeface="Arial"/>
                          <a:cs typeface="Arial"/>
                        </a:rPr>
                        <a:t>рабо</a:t>
                      </a:r>
                      <a:r>
                        <a:rPr sz="1600" i="1" spc="-30" dirty="0" err="1">
                          <a:latin typeface="Arial"/>
                          <a:cs typeface="Arial"/>
                        </a:rPr>
                        <a:t>т</a:t>
                      </a:r>
                      <a:r>
                        <a:rPr sz="1600" i="1" spc="-5" dirty="0" err="1">
                          <a:latin typeface="Arial"/>
                          <a:cs typeface="Arial"/>
                        </a:rPr>
                        <a:t>ода</a:t>
                      </a:r>
                      <a:r>
                        <a:rPr sz="1600" i="1" spc="-10" dirty="0" err="1">
                          <a:latin typeface="Arial"/>
                          <a:cs typeface="Arial"/>
                        </a:rPr>
                        <a:t>т</a:t>
                      </a:r>
                      <a:r>
                        <a:rPr sz="1600" i="1" spc="-50" dirty="0" err="1">
                          <a:latin typeface="Arial"/>
                          <a:cs typeface="Arial"/>
                        </a:rPr>
                        <a:t>е</a:t>
                      </a:r>
                      <a:r>
                        <a:rPr sz="1600" i="1" dirty="0" err="1">
                          <a:latin typeface="Arial"/>
                          <a:cs typeface="Arial"/>
                        </a:rPr>
                        <a:t>ля</a:t>
                      </a:r>
                      <a:endParaRPr sz="1600" dirty="0">
                        <a:latin typeface="Arial"/>
                        <a:cs typeface="Arial"/>
                      </a:endParaRPr>
                    </a:p>
                    <a:p>
                      <a:pPr marL="829310" marR="84455" indent="-50800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lang="bg-BG" sz="1600" b="1" i="1" spc="-5" dirty="0">
                        <a:latin typeface="Arial"/>
                        <a:cs typeface="Arial"/>
                      </a:endParaRPr>
                    </a:p>
                    <a:p>
                      <a:pPr marL="829310" marR="84455" indent="-50800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b="1" i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i="1" spc="-10" dirty="0">
                          <a:latin typeface="Arial"/>
                          <a:cs typeface="Arial"/>
                        </a:rPr>
                        <a:t>19</a:t>
                      </a:r>
                      <a:r>
                        <a:rPr lang="bg-BG" sz="1600" b="1" i="1" spc="-10" dirty="0">
                          <a:latin typeface="Arial"/>
                          <a:cs typeface="Arial"/>
                        </a:rPr>
                        <a:t>90</a:t>
                      </a:r>
                      <a:r>
                        <a:rPr sz="1600" b="1" i="1" spc="-10" dirty="0">
                          <a:latin typeface="Arial"/>
                          <a:cs typeface="Arial"/>
                        </a:rPr>
                        <a:t>г.</a:t>
                      </a:r>
                      <a:r>
                        <a:rPr sz="1600" b="1" i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i="1" spc="-10" dirty="0">
                          <a:latin typeface="Arial"/>
                          <a:cs typeface="Arial"/>
                        </a:rPr>
                        <a:t> </a:t>
                      </a:r>
                      <a:endParaRPr lang="bg-BG" sz="1600" b="1" i="1" spc="-10" dirty="0">
                        <a:latin typeface="Arial"/>
                        <a:cs typeface="Arial"/>
                      </a:endParaRPr>
                    </a:p>
                    <a:p>
                      <a:pPr marL="829310" marR="84455" indent="-50800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b="1" i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i="1" spc="-10" dirty="0" err="1">
                          <a:latin typeface="Arial"/>
                          <a:cs typeface="Arial"/>
                        </a:rPr>
                        <a:t>Длъжност</a:t>
                      </a:r>
                      <a:r>
                        <a:rPr sz="1600" i="1" spc="-10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1600" i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i="1" spc="-5" dirty="0" err="1">
                          <a:latin typeface="Arial"/>
                          <a:cs typeface="Arial"/>
                        </a:rPr>
                        <a:t>позиция</a:t>
                      </a:r>
                      <a:r>
                        <a:rPr sz="1600" i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i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i="1" spc="-10" dirty="0" err="1">
                          <a:latin typeface="Arial"/>
                          <a:cs typeface="Arial"/>
                        </a:rPr>
                        <a:t>Име</a:t>
                      </a:r>
                      <a:r>
                        <a:rPr sz="1600" i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i="1" spc="-5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1600" i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i="1" spc="-10" dirty="0" err="1">
                          <a:latin typeface="Arial"/>
                          <a:cs typeface="Arial"/>
                        </a:rPr>
                        <a:t>адрес</a:t>
                      </a:r>
                      <a:r>
                        <a:rPr sz="1600" i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i="1" spc="-10" dirty="0" err="1">
                          <a:latin typeface="Arial"/>
                          <a:cs typeface="Arial"/>
                        </a:rPr>
                        <a:t>на</a:t>
                      </a:r>
                      <a:r>
                        <a:rPr sz="1600" i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i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i="1" spc="-5" dirty="0" err="1">
                          <a:latin typeface="Arial"/>
                          <a:cs typeface="Arial"/>
                        </a:rPr>
                        <a:t>рабо</a:t>
                      </a:r>
                      <a:r>
                        <a:rPr sz="1600" i="1" spc="-20" dirty="0" err="1">
                          <a:latin typeface="Arial"/>
                          <a:cs typeface="Arial"/>
                        </a:rPr>
                        <a:t>т</a:t>
                      </a:r>
                      <a:r>
                        <a:rPr sz="1600" i="1" spc="-5" dirty="0" err="1">
                          <a:latin typeface="Arial"/>
                          <a:cs typeface="Arial"/>
                        </a:rPr>
                        <a:t>о</a:t>
                      </a:r>
                      <a:r>
                        <a:rPr sz="1600" i="1" dirty="0" err="1">
                          <a:latin typeface="Arial"/>
                          <a:cs typeface="Arial"/>
                        </a:rPr>
                        <a:t>д</a:t>
                      </a:r>
                      <a:r>
                        <a:rPr sz="1600" i="1" spc="-5" dirty="0" err="1">
                          <a:latin typeface="Arial"/>
                          <a:cs typeface="Arial"/>
                        </a:rPr>
                        <a:t>а</a:t>
                      </a:r>
                      <a:r>
                        <a:rPr sz="1600" i="1" spc="-10" dirty="0" err="1">
                          <a:latin typeface="Arial"/>
                          <a:cs typeface="Arial"/>
                        </a:rPr>
                        <a:t>т</a:t>
                      </a:r>
                      <a:r>
                        <a:rPr sz="1600" i="1" spc="-50" dirty="0" err="1">
                          <a:latin typeface="Arial"/>
                          <a:cs typeface="Arial"/>
                        </a:rPr>
                        <a:t>е</a:t>
                      </a:r>
                      <a:r>
                        <a:rPr sz="1600" i="1" dirty="0" err="1">
                          <a:latin typeface="Arial"/>
                          <a:cs typeface="Arial"/>
                        </a:rPr>
                        <a:t>ля</a:t>
                      </a:r>
                      <a:endParaRPr sz="1600" dirty="0">
                        <a:latin typeface="Arial"/>
                        <a:cs typeface="Arial"/>
                      </a:endParaRPr>
                    </a:p>
                    <a:p>
                      <a:pPr marR="86360" algn="r">
                        <a:lnSpc>
                          <a:spcPts val="1839"/>
                        </a:lnSpc>
                      </a:pP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lang="bg-BG" sz="1500" dirty="0">
                          <a:latin typeface="Times New Roman"/>
                          <a:cs typeface="Times New Roman"/>
                        </a:rPr>
                        <a:t> 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lang="bg-BG" sz="1800" dirty="0">
                          <a:latin typeface="Times New Roman"/>
                          <a:cs typeface="Times New Roman"/>
                        </a:rPr>
                        <a:t> старши учител в ГЦОУД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91440" marR="119380">
                        <a:lnSpc>
                          <a:spcPct val="100000"/>
                        </a:lnSpc>
                      </a:pPr>
                      <a:r>
                        <a:rPr lang="bg-BG" sz="1600" spc="-20" dirty="0">
                          <a:latin typeface="Arial"/>
                          <a:cs typeface="Arial"/>
                        </a:rPr>
                        <a:t>НУ “Св. Св. Кирил и Методий- </a:t>
                      </a:r>
                    </a:p>
                    <a:p>
                      <a:pPr marL="91440" marR="119380">
                        <a:lnSpc>
                          <a:spcPct val="100000"/>
                        </a:lnSpc>
                      </a:pPr>
                      <a:r>
                        <a:rPr lang="bg-BG" sz="1600" spc="-20" dirty="0">
                          <a:latin typeface="Arial"/>
                          <a:cs typeface="Arial"/>
                        </a:rPr>
                        <a:t>гр. Тополовград ул. “Иван Вазов “ № 1</a:t>
                      </a:r>
                      <a:endParaRPr sz="1600" dirty="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endParaRPr sz="1600" dirty="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lang="bg-BG" sz="1600" spc="-15" dirty="0">
                          <a:latin typeface="Arial"/>
                          <a:cs typeface="Arial"/>
                        </a:rPr>
                        <a:t>възпитател</a:t>
                      </a:r>
                      <a:r>
                        <a:rPr lang="bg-BG" sz="1600" spc="-15" baseline="0" dirty="0">
                          <a:latin typeface="Arial"/>
                          <a:cs typeface="Arial"/>
                        </a:rPr>
                        <a:t> ПУ</a:t>
                      </a:r>
                      <a:r>
                        <a:rPr lang="en-US" sz="1600" spc="-15" baseline="0" dirty="0">
                          <a:latin typeface="Arial"/>
                          <a:cs typeface="Arial"/>
                        </a:rPr>
                        <a:t>’’</a:t>
                      </a:r>
                      <a:r>
                        <a:rPr lang="bg-BG" sz="1600" spc="-15" baseline="0" dirty="0">
                          <a:latin typeface="Arial"/>
                          <a:cs typeface="Arial"/>
                        </a:rPr>
                        <a:t> Васил Априлов</a:t>
                      </a:r>
                      <a:r>
                        <a:rPr lang="en-US" sz="1600" spc="-15" baseline="0" dirty="0">
                          <a:latin typeface="Arial"/>
                          <a:cs typeface="Arial"/>
                        </a:rPr>
                        <a:t>’’</a:t>
                      </a:r>
                      <a:endParaRPr lang="bg-BG" sz="1600" spc="-15" baseline="0" dirty="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lang="bg-BG" sz="1600" dirty="0" err="1">
                          <a:latin typeface="Arial"/>
                          <a:cs typeface="Arial"/>
                        </a:rPr>
                        <a:t>Гр.Тополовград</a:t>
                      </a:r>
                      <a:endParaRPr sz="1600" dirty="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bg-BG" sz="1600" spc="-10" dirty="0">
                          <a:latin typeface="Arial"/>
                          <a:cs typeface="Arial"/>
                        </a:rPr>
                        <a:t>Общ. Тополовград</a:t>
                      </a: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lang="bg-BG" sz="1600" spc="-15" dirty="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lang="bg-BG" sz="1600" spc="-15" baseline="0" dirty="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lang="bg-BG" sz="1600" spc="-15" baseline="0" dirty="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bg-BG" sz="1600" spc="-15" baseline="0" dirty="0">
                          <a:latin typeface="Arial"/>
                          <a:cs typeface="Arial"/>
                        </a:rPr>
                        <a:t>учител  ЦДГ</a:t>
                      </a:r>
                      <a:r>
                        <a:rPr lang="en-US" sz="1600" spc="-15" baseline="0" dirty="0">
                          <a:latin typeface="Arial"/>
                          <a:cs typeface="Arial"/>
                        </a:rPr>
                        <a:t>’’</a:t>
                      </a:r>
                      <a:r>
                        <a:rPr lang="bg-BG" sz="1600" spc="-15" baseline="0" dirty="0">
                          <a:latin typeface="Arial"/>
                          <a:cs typeface="Arial"/>
                        </a:rPr>
                        <a:t> Щастливо детство</a:t>
                      </a:r>
                      <a:r>
                        <a:rPr lang="en-US" sz="1600" spc="-15" baseline="0" dirty="0">
                          <a:latin typeface="Arial"/>
                          <a:cs typeface="Arial"/>
                        </a:rPr>
                        <a:t>’’</a:t>
                      </a: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bg-BG" sz="1600" spc="-15" baseline="0" dirty="0" err="1">
                          <a:latin typeface="Arial"/>
                          <a:cs typeface="Arial"/>
                        </a:rPr>
                        <a:t>Гр.Тополовград</a:t>
                      </a:r>
                      <a:endParaRPr lang="bg-BG" sz="1600" spc="-15" baseline="0" dirty="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bg-BG" sz="1600" spc="-15" baseline="0" dirty="0" err="1">
                          <a:latin typeface="Arial"/>
                          <a:cs typeface="Arial"/>
                        </a:rPr>
                        <a:t>Общ.Тополовград</a:t>
                      </a:r>
                      <a:endParaRPr lang="bg-BG" sz="1600" spc="-15" baseline="0" dirty="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lang="bg-BG" sz="1600" spc="-15" baseline="0" dirty="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lang="bg-BG" sz="1600" spc="-15" baseline="0" dirty="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bg-BG" sz="1600" spc="-15" baseline="0" dirty="0">
                          <a:latin typeface="Arial"/>
                          <a:cs typeface="Arial"/>
                        </a:rPr>
                        <a:t>Възпитател ПУ </a:t>
                      </a:r>
                      <a:r>
                        <a:rPr lang="en-US" sz="1600" spc="-15" baseline="0" dirty="0">
                          <a:latin typeface="Arial"/>
                          <a:cs typeface="Arial"/>
                        </a:rPr>
                        <a:t>‘’</a:t>
                      </a:r>
                      <a:r>
                        <a:rPr lang="bg-BG" sz="1600" spc="-15" baseline="0" dirty="0">
                          <a:latin typeface="Arial"/>
                          <a:cs typeface="Arial"/>
                        </a:rPr>
                        <a:t>Васил Априлов</a:t>
                      </a:r>
                      <a:r>
                        <a:rPr lang="en-US" sz="1600" spc="-15" baseline="0" dirty="0">
                          <a:latin typeface="Arial"/>
                          <a:cs typeface="Arial"/>
                        </a:rPr>
                        <a:t>’’</a:t>
                      </a: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bg-BG" sz="1600" spc="-15" baseline="0" dirty="0" err="1">
                          <a:latin typeface="Arial"/>
                          <a:cs typeface="Arial"/>
                        </a:rPr>
                        <a:t>Гр.Тополовград</a:t>
                      </a:r>
                      <a:endParaRPr lang="bg-BG" sz="1600" spc="-15" baseline="0" dirty="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bg-BG" sz="1600" spc="-15" baseline="0" dirty="0" err="1">
                          <a:latin typeface="Arial"/>
                          <a:cs typeface="Arial"/>
                        </a:rPr>
                        <a:t>Общ.Тополовград</a:t>
                      </a:r>
                      <a:endParaRPr lang="bg-BG" sz="1600" spc="-15" baseline="0" dirty="0">
                        <a:latin typeface="Arial"/>
                        <a:cs typeface="Arial"/>
                      </a:endParaRPr>
                    </a:p>
                  </a:txBody>
                  <a:tcPr marL="0" marR="0" marT="508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9999"/>
      </a:hlink>
      <a:folHlink>
        <a:srgbClr val="800080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400</TotalTime>
  <Words>875</Words>
  <Application>Microsoft Office PowerPoint</Application>
  <PresentationFormat>Презентация на цял екран (4:3)</PresentationFormat>
  <Paragraphs>137</Paragraphs>
  <Slides>15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15</vt:i4>
      </vt:variant>
    </vt:vector>
  </HeadingPairs>
  <TitlesOfParts>
    <vt:vector size="21" baseType="lpstr">
      <vt:lpstr>Arial</vt:lpstr>
      <vt:lpstr>Franklin Gothic Book</vt:lpstr>
      <vt:lpstr>Liberation Sans Narrow</vt:lpstr>
      <vt:lpstr>Times New Roman</vt:lpstr>
      <vt:lpstr>Wingdings</vt:lpstr>
      <vt:lpstr>Office Theme</vt:lpstr>
      <vt:lpstr>ПРОФЕСИОНАЛНО  ПОРТФОЛИО  на Петя Танева Патрева  Старши учител в Начално училище    ”Св. Св. Кирил и Методий”  гр. Тополовград   </vt:lpstr>
      <vt:lpstr>Презентация на PowerPoint</vt:lpstr>
      <vt:lpstr>За мен</vt:lpstr>
      <vt:lpstr>Мотиви за изготвяне на  моето портфолио</vt:lpstr>
      <vt:lpstr>МОЯТА ФИЛОСОФИЯ КАТО  УЧИТЕЛ</vt:lpstr>
      <vt:lpstr>ПЕДАГОГИЧЕСКА ДЕЙНОСТ</vt:lpstr>
      <vt:lpstr>МЕТОДИЧЕСКА ДЕЙНОСТ</vt:lpstr>
      <vt:lpstr>МЕТОДИЧЕСКИ МАТЕРИАЛИ</vt:lpstr>
      <vt:lpstr>ПРОФЕСИОНАЛЕН ОПИТ</vt:lpstr>
      <vt:lpstr>Презентация на PowerPoint</vt:lpstr>
      <vt:lpstr>Сетификати и удостоверения</vt:lpstr>
      <vt:lpstr>Сертификати и удостоверения</vt:lpstr>
      <vt:lpstr>Презентация на PowerPoint</vt:lpstr>
      <vt:lpstr>Снимков материал</vt:lpstr>
      <vt:lpstr>Презентация на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iP</dc:creator>
  <cp:lastModifiedBy>Петя Т. Патрева</cp:lastModifiedBy>
  <cp:revision>51</cp:revision>
  <dcterms:created xsi:type="dcterms:W3CDTF">2018-03-15T17:08:31Z</dcterms:created>
  <dcterms:modified xsi:type="dcterms:W3CDTF">2024-12-08T21:18:38Z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2017-01-31T00:00:00Z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2018-03-15T00:00:00Z</vt:filetime>
  </property>
</Properties>
</file>