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0" r:id="rId1"/>
  </p:sldMasterIdLst>
  <p:notesMasterIdLst>
    <p:notesMasterId r:id="rId28"/>
  </p:notesMasterIdLst>
  <p:sldIdLst>
    <p:sldId id="256" r:id="rId2"/>
    <p:sldId id="257" r:id="rId3"/>
    <p:sldId id="280" r:id="rId4"/>
    <p:sldId id="258" r:id="rId5"/>
    <p:sldId id="259" r:id="rId6"/>
    <p:sldId id="276" r:id="rId7"/>
    <p:sldId id="277" r:id="rId8"/>
    <p:sldId id="283" r:id="rId9"/>
    <p:sldId id="260" r:id="rId10"/>
    <p:sldId id="287" r:id="rId11"/>
    <p:sldId id="285" r:id="rId12"/>
    <p:sldId id="270" r:id="rId13"/>
    <p:sldId id="271" r:id="rId14"/>
    <p:sldId id="272" r:id="rId15"/>
    <p:sldId id="278" r:id="rId16"/>
    <p:sldId id="268" r:id="rId17"/>
    <p:sldId id="263" r:id="rId18"/>
    <p:sldId id="264" r:id="rId19"/>
    <p:sldId id="265" r:id="rId20"/>
    <p:sldId id="269" r:id="rId21"/>
    <p:sldId id="273" r:id="rId22"/>
    <p:sldId id="274" r:id="rId23"/>
    <p:sldId id="275" r:id="rId24"/>
    <p:sldId id="284" r:id="rId25"/>
    <p:sldId id="286" r:id="rId26"/>
    <p:sldId id="282" r:id="rId27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88" autoAdjust="0"/>
    <p:restoredTop sz="83188" autoAdjust="0"/>
  </p:normalViewPr>
  <p:slideViewPr>
    <p:cSldViewPr>
      <p:cViewPr>
        <p:scale>
          <a:sx n="79" d="100"/>
          <a:sy n="79" d="100"/>
        </p:scale>
        <p:origin x="-1469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6D832-E37B-4F7F-ABDE-21E2E5AF8A1A}" type="datetimeFigureOut">
              <a:rPr lang="bg-BG" smtClean="0"/>
              <a:pPr/>
              <a:t>23.7.2026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7125C-799C-4B01-AFD7-D7D82A28CD18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2954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7125C-799C-4B01-AFD7-D7D82A28CD18}" type="slidenum">
              <a:rPr lang="bg-BG" smtClean="0"/>
              <a:pPr/>
              <a:t>10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2981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7125C-799C-4B01-AFD7-D7D82A28CD18}" type="slidenum">
              <a:rPr lang="bg-BG" smtClean="0"/>
              <a:pPr/>
              <a:t>24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84269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4870-1810-43E1-B9D8-599D5321932B}" type="datetimeFigureOut">
              <a:rPr lang="bg-BG" smtClean="0"/>
              <a:pPr/>
              <a:t>23.7.2026 г.</a:t>
            </a:fld>
            <a:endParaRPr lang="bg-BG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2B61-793D-442A-A0B2-45C7960CD69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4870-1810-43E1-B9D8-599D5321932B}" type="datetimeFigureOut">
              <a:rPr lang="bg-BG" smtClean="0"/>
              <a:pPr/>
              <a:t>23.7.2026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2B61-793D-442A-A0B2-45C7960CD69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4870-1810-43E1-B9D8-599D5321932B}" type="datetimeFigureOut">
              <a:rPr lang="bg-BG" smtClean="0"/>
              <a:pPr/>
              <a:t>23.7.2026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2B61-793D-442A-A0B2-45C7960CD69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4870-1810-43E1-B9D8-599D5321932B}" type="datetimeFigureOut">
              <a:rPr lang="bg-BG" smtClean="0"/>
              <a:pPr/>
              <a:t>23.7.2026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2B61-793D-442A-A0B2-45C7960CD69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4870-1810-43E1-B9D8-599D5321932B}" type="datetimeFigureOut">
              <a:rPr lang="bg-BG" smtClean="0"/>
              <a:pPr/>
              <a:t>23.7.2026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2B61-793D-442A-A0B2-45C7960CD69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4870-1810-43E1-B9D8-599D5321932B}" type="datetimeFigureOut">
              <a:rPr lang="bg-BG" smtClean="0"/>
              <a:pPr/>
              <a:t>23.7.2026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2B61-793D-442A-A0B2-45C7960CD69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4870-1810-43E1-B9D8-599D5321932B}" type="datetimeFigureOut">
              <a:rPr lang="bg-BG" smtClean="0"/>
              <a:pPr/>
              <a:t>23.7.2026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2B61-793D-442A-A0B2-45C7960CD69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4870-1810-43E1-B9D8-599D5321932B}" type="datetimeFigureOut">
              <a:rPr lang="bg-BG" smtClean="0"/>
              <a:pPr/>
              <a:t>23.7.2026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2B61-793D-442A-A0B2-45C7960CD69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4870-1810-43E1-B9D8-599D5321932B}" type="datetimeFigureOut">
              <a:rPr lang="bg-BG" smtClean="0"/>
              <a:pPr/>
              <a:t>23.7.2026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2B61-793D-442A-A0B2-45C7960CD69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4870-1810-43E1-B9D8-599D5321932B}" type="datetimeFigureOut">
              <a:rPr lang="bg-BG" smtClean="0"/>
              <a:pPr/>
              <a:t>23.7.2026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2B61-793D-442A-A0B2-45C7960CD699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94870-1810-43E1-B9D8-599D5321932B}" type="datetimeFigureOut">
              <a:rPr lang="bg-BG" smtClean="0"/>
              <a:pPr/>
              <a:t>23.7.2026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91E2B61-793D-442A-A0B2-45C7960CD699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994870-1810-43E1-B9D8-599D5321932B}" type="datetimeFigureOut">
              <a:rPr lang="bg-BG" smtClean="0"/>
              <a:pPr/>
              <a:t>23.7.2026 г.</a:t>
            </a:fld>
            <a:endParaRPr lang="bg-BG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91E2B61-793D-442A-A0B2-45C7960CD699}" type="slidenum">
              <a:rPr lang="bg-BG" smtClean="0"/>
              <a:pPr/>
              <a:t>‹#›</a:t>
            </a:fld>
            <a:endParaRPr lang="bg-BG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  <p:sldLayoutId id="214748415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1071546"/>
            <a:ext cx="5472608" cy="5328592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 smtClean="0"/>
              <a:t/>
            </a:r>
            <a:br>
              <a:rPr lang="bg-BG" dirty="0" smtClean="0"/>
            </a:br>
            <a:r>
              <a:rPr lang="bg-BG" dirty="0"/>
              <a:t/>
            </a:r>
            <a:br>
              <a:rPr lang="bg-BG" dirty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/>
              <a:t/>
            </a:r>
            <a:br>
              <a:rPr lang="bg-BG" dirty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/>
              <a:t/>
            </a:r>
            <a:br>
              <a:rPr lang="bg-BG" dirty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/>
              <a:t/>
            </a:r>
            <a:br>
              <a:rPr lang="bg-BG" dirty="0"/>
            </a:br>
            <a:r>
              <a:rPr lang="bg-BG" dirty="0"/>
              <a:t/>
            </a:r>
            <a:br>
              <a:rPr lang="bg-BG" dirty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/>
              <a:t/>
            </a:r>
            <a:br>
              <a:rPr lang="bg-BG" dirty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/>
              <a:t/>
            </a:r>
            <a:br>
              <a:rPr lang="bg-BG" dirty="0"/>
            </a:br>
            <a:r>
              <a:rPr lang="bg-BG" dirty="0" smtClean="0"/>
              <a:t>Професионално портфолио на Мариана Георгиева Арабаджиева </a:t>
            </a:r>
            <a:br>
              <a:rPr lang="bg-BG" dirty="0" smtClean="0"/>
            </a:br>
            <a:r>
              <a:rPr lang="bg-BG" dirty="0" smtClean="0"/>
              <a:t>старши учител  </a:t>
            </a:r>
            <a:br>
              <a:rPr lang="bg-BG" dirty="0" smtClean="0"/>
            </a:br>
            <a:r>
              <a:rPr lang="bg-BG" dirty="0" smtClean="0"/>
              <a:t>в НУ“Св. Св. Кирил и Методий “,гр. Тополовград</a:t>
            </a:r>
            <a:endParaRPr lang="bg-B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714488"/>
            <a:ext cx="281835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6948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 smtClean="0"/>
              <a:t>ОБУЧЕНИЯ И КВАЛИФИКАЦИИ</a:t>
            </a:r>
            <a:endParaRPr lang="en-US" b="1" dirty="0"/>
          </a:p>
        </p:txBody>
      </p:sp>
      <p:graphicFrame>
        <p:nvGraphicFramePr>
          <p:cNvPr id="4" name="Контейнер за съдържани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8102105"/>
              </p:ext>
            </p:extLst>
          </p:nvPr>
        </p:nvGraphicFramePr>
        <p:xfrm>
          <a:off x="395536" y="1628800"/>
          <a:ext cx="82296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2672"/>
                <a:gridCol w="52669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Вид на документа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Тема на курс /обучение</a:t>
                      </a:r>
                      <a:endParaRPr lang="bg-BG" dirty="0"/>
                    </a:p>
                  </a:txBody>
                  <a:tcPr/>
                </a:tc>
              </a:tr>
              <a:tr h="349701">
                <a:tc>
                  <a:txBody>
                    <a:bodyPr/>
                    <a:lstStyle/>
                    <a:p>
                      <a:r>
                        <a:rPr lang="bg-BG" dirty="0" smtClean="0"/>
                        <a:t>Удостоверение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Формиране</a:t>
                      </a:r>
                      <a:r>
                        <a:rPr lang="bg-BG" baseline="0" dirty="0" smtClean="0"/>
                        <a:t> на ключови умения за работа в екип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Удостоверение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Въвеждане на иновации в учебния процес чрез използване на платформи за електронни образователни услуги и съдържание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Удостоверение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Основи на проектно- базираното обучение в облака със средства на ИКТ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Удостоверение</a:t>
                      </a:r>
                    </a:p>
                    <a:p>
                      <a:endParaRPr lang="bg-BG" dirty="0" smtClean="0"/>
                    </a:p>
                    <a:p>
                      <a:endParaRPr lang="bg-BG" dirty="0" smtClean="0"/>
                    </a:p>
                    <a:p>
                      <a:r>
                        <a:rPr lang="bg-BG" smtClean="0"/>
                        <a:t>Удостоверение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Обучение по дигитални умения</a:t>
                      </a:r>
                      <a:r>
                        <a:rPr lang="bg-BG" baseline="0" dirty="0" smtClean="0"/>
                        <a:t> и ИКТ</a:t>
                      </a:r>
                    </a:p>
                    <a:p>
                      <a:endParaRPr lang="bg-BG" dirty="0" smtClean="0"/>
                    </a:p>
                    <a:p>
                      <a:endParaRPr lang="bg-BG" dirty="0" smtClean="0"/>
                    </a:p>
                    <a:p>
                      <a:r>
                        <a:rPr lang="bg-BG" dirty="0" smtClean="0"/>
                        <a:t>Инструментариум</a:t>
                      </a:r>
                      <a:r>
                        <a:rPr lang="bg-BG" baseline="0" dirty="0" smtClean="0"/>
                        <a:t> на съвременния учител</a:t>
                      </a:r>
                    </a:p>
                    <a:p>
                      <a:endParaRPr lang="bg-BG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253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 idx="4294967295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bg-BG" sz="5400" dirty="0" smtClean="0">
                <a:latin typeface="Arial Black" pitchFamily="34" charset="0"/>
              </a:rPr>
              <a:t> </a:t>
            </a:r>
            <a:r>
              <a:rPr lang="bg-BG" sz="3600" dirty="0" smtClean="0">
                <a:latin typeface="Arial Black" pitchFamily="34" charset="0"/>
              </a:rPr>
              <a:t>ОБУЧЕНИЯ И КВАЛИФИКАЦИИ</a:t>
            </a:r>
            <a:endParaRPr lang="bg-BG" sz="3600" dirty="0"/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428596" y="1357298"/>
          <a:ext cx="8143932" cy="4894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6"/>
                <a:gridCol w="4071966"/>
              </a:tblGrid>
              <a:tr h="663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aseline="0" dirty="0" smtClean="0"/>
                        <a:t>Вид на документа</a:t>
                      </a:r>
                      <a:endParaRPr lang="bg-BG" sz="1800" dirty="0" smtClean="0"/>
                    </a:p>
                    <a:p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800" dirty="0" smtClean="0"/>
                        <a:t>Тема на курс /обучение</a:t>
                      </a:r>
                      <a:endParaRPr lang="bg-BG" sz="1800" dirty="0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r>
                        <a:rPr lang="bg-BG" dirty="0" smtClean="0"/>
                        <a:t>Сертификат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Равен достъп до училищно образование в условията на криза</a:t>
                      </a:r>
                      <a:endParaRPr lang="bg-BG" dirty="0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r>
                        <a:rPr lang="bg-BG" dirty="0" smtClean="0"/>
                        <a:t>Удостоверение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Мотивацията в учебния процес – техники и приложение. </a:t>
                      </a:r>
                      <a:r>
                        <a:rPr lang="bg-BG" dirty="0" err="1" smtClean="0"/>
                        <a:t>Бърнаут</a:t>
                      </a:r>
                      <a:endParaRPr lang="bg-BG" dirty="0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r>
                        <a:rPr lang="bg-BG" dirty="0" smtClean="0"/>
                        <a:t>Удостоверение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Персонализирано</a:t>
                      </a:r>
                      <a:r>
                        <a:rPr lang="bg-BG" baseline="0" dirty="0" smtClean="0"/>
                        <a:t> обучение, или как да развием и прилагаме </a:t>
                      </a:r>
                      <a:r>
                        <a:rPr lang="bg-BG" baseline="0" dirty="0" err="1" smtClean="0"/>
                        <a:t>ученико</a:t>
                      </a:r>
                      <a:r>
                        <a:rPr lang="bg-BG" baseline="0" dirty="0" smtClean="0"/>
                        <a:t> –центриран подход в преподаването</a:t>
                      </a:r>
                      <a:endParaRPr lang="bg-BG" dirty="0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r>
                        <a:rPr lang="bg-BG" dirty="0" smtClean="0"/>
                        <a:t>Удостоверение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Работа с трудни родители</a:t>
                      </a:r>
                      <a:endParaRPr lang="bg-BG" dirty="0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r>
                        <a:rPr lang="bg-BG" dirty="0" smtClean="0"/>
                        <a:t>Удостоверение 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Безопасност на движение по пътищата. Методика на обучението</a:t>
                      </a:r>
                      <a:endParaRPr lang="bg-BG" dirty="0"/>
                    </a:p>
                  </a:txBody>
                  <a:tcPr/>
                </a:tc>
              </a:tr>
              <a:tr h="663353">
                <a:tc>
                  <a:txBody>
                    <a:bodyPr/>
                    <a:lstStyle/>
                    <a:p>
                      <a:r>
                        <a:rPr lang="bg-BG" dirty="0" smtClean="0"/>
                        <a:t>Удостоверение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Знания и умения за решаване на конфликти</a:t>
                      </a:r>
                      <a:endParaRPr lang="bg-BG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606220"/>
              </p:ext>
            </p:extLst>
          </p:nvPr>
        </p:nvGraphicFramePr>
        <p:xfrm>
          <a:off x="611560" y="1285860"/>
          <a:ext cx="7848872" cy="5408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/>
                <a:gridCol w="4608512"/>
              </a:tblGrid>
              <a:tr h="6672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aseline="0" dirty="0" smtClean="0"/>
                        <a:t>Вид на документа</a:t>
                      </a:r>
                      <a:endParaRPr lang="bg-BG" sz="1800" dirty="0" smtClean="0"/>
                    </a:p>
                    <a:p>
                      <a:pPr algn="ctr"/>
                      <a:endParaRPr lang="bg-BG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800" dirty="0" smtClean="0"/>
                        <a:t>Тема на курс /обучение</a:t>
                      </a:r>
                      <a:endParaRPr lang="bg-BG" sz="1800" dirty="0"/>
                    </a:p>
                  </a:txBody>
                  <a:tcPr/>
                </a:tc>
              </a:tr>
              <a:tr h="9482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Удостоверение</a:t>
                      </a:r>
                    </a:p>
                    <a:p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800" dirty="0" smtClean="0"/>
                        <a:t>Управление</a:t>
                      </a:r>
                      <a:r>
                        <a:rPr lang="bg-BG" sz="1800" baseline="0" dirty="0" smtClean="0"/>
                        <a:t> на качеството. Изграждане на училищни системи за качество на образованието.</a:t>
                      </a:r>
                      <a:endParaRPr lang="bg-BG" sz="1800" dirty="0"/>
                    </a:p>
                  </a:txBody>
                  <a:tcPr/>
                </a:tc>
              </a:tr>
              <a:tr h="6672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Удостоверение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Създаване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учителско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портфолио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bg-BG" sz="1800" dirty="0"/>
                    </a:p>
                  </a:txBody>
                  <a:tcPr/>
                </a:tc>
              </a:tr>
              <a:tr h="6672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Сертификат</a:t>
                      </a:r>
                    </a:p>
                    <a:p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800" dirty="0" smtClean="0">
                          <a:latin typeface="Arial" pitchFamily="34" charset="0"/>
                          <a:cs typeface="Arial" pitchFamily="34" charset="0"/>
                        </a:rPr>
                        <a:t>Овладяване</a:t>
                      </a:r>
                      <a:r>
                        <a:rPr lang="bg-BG" sz="1800" baseline="0" dirty="0" smtClean="0">
                          <a:latin typeface="Arial" pitchFamily="34" charset="0"/>
                          <a:cs typeface="Arial" pitchFamily="34" charset="0"/>
                        </a:rPr>
                        <a:t> на стреса в професионалната среда.</a:t>
                      </a:r>
                      <a:endParaRPr lang="bg-BG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291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Сертификат</a:t>
                      </a:r>
                    </a:p>
                    <a:p>
                      <a:endParaRPr lang="bg-BG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800" dirty="0" smtClean="0"/>
                    </a:p>
                    <a:p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800" dirty="0" smtClean="0"/>
                        <a:t>Конфликти</a:t>
                      </a:r>
                      <a:r>
                        <a:rPr lang="bg-BG" sz="1800" baseline="0" dirty="0" smtClean="0"/>
                        <a:t> , агресия и тормоз в училище.</a:t>
                      </a:r>
                      <a:endParaRPr lang="bg-BG" sz="1800" dirty="0"/>
                    </a:p>
                  </a:txBody>
                  <a:tcPr/>
                </a:tc>
              </a:tr>
              <a:tr h="12291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Удостоверение</a:t>
                      </a:r>
                    </a:p>
                    <a:p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g-BG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Удостоверение за завършено обучение по английски език за достигнато ниво по Общата Европейска езикова рамка.</a:t>
                      </a:r>
                      <a:endParaRPr kumimoji="0" lang="en-US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bg-BG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71472" y="285728"/>
            <a:ext cx="8151440" cy="636680"/>
          </a:xfrm>
        </p:spPr>
        <p:txBody>
          <a:bodyPr>
            <a:normAutofit/>
          </a:bodyPr>
          <a:lstStyle/>
          <a:p>
            <a:pPr algn="ctr"/>
            <a:r>
              <a:rPr lang="bg-BG" sz="3200" dirty="0" smtClean="0">
                <a:latin typeface="Arial Black" pitchFamily="34" charset="0"/>
              </a:rPr>
              <a:t> ОБУЧЕНИЯ И КВАЛИФИКАЦИИ</a:t>
            </a:r>
            <a:endParaRPr lang="bg-BG" sz="32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27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442620"/>
              </p:ext>
            </p:extLst>
          </p:nvPr>
        </p:nvGraphicFramePr>
        <p:xfrm>
          <a:off x="571472" y="707168"/>
          <a:ext cx="7920880" cy="6150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4752528"/>
              </a:tblGrid>
              <a:tr h="6712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Вид на документа</a:t>
                      </a:r>
                    </a:p>
                    <a:p>
                      <a:pPr algn="ctr"/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800" dirty="0" smtClean="0">
                          <a:latin typeface="Arial" pitchFamily="34" charset="0"/>
                          <a:cs typeface="Arial" pitchFamily="34" charset="0"/>
                        </a:rPr>
                        <a:t>Тема на курс/обучение</a:t>
                      </a:r>
                      <a:endParaRPr lang="bg-BG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80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Сертификат</a:t>
                      </a:r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800" dirty="0" smtClean="0"/>
                        <a:t>Управление</a:t>
                      </a:r>
                      <a:r>
                        <a:rPr lang="bg-BG" sz="1800" baseline="0" dirty="0" smtClean="0"/>
                        <a:t>  на конфликти – модели и стратегии за разрешаването им.</a:t>
                      </a:r>
                      <a:endParaRPr lang="bg-BG" sz="1800" dirty="0"/>
                    </a:p>
                  </a:txBody>
                  <a:tcPr/>
                </a:tc>
              </a:tr>
              <a:tr h="6712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Сертификат</a:t>
                      </a:r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800" dirty="0" smtClean="0"/>
                        <a:t>Практически</a:t>
                      </a:r>
                      <a:r>
                        <a:rPr lang="bg-BG" sz="1800" baseline="0" dirty="0" smtClean="0"/>
                        <a:t> идеи за обучението по английски език в начален етап.</a:t>
                      </a:r>
                      <a:endParaRPr lang="bg-BG" sz="1800" dirty="0" smtClean="0"/>
                    </a:p>
                  </a:txBody>
                  <a:tcPr/>
                </a:tc>
              </a:tr>
              <a:tr h="12466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Сертификат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800" dirty="0" smtClean="0"/>
                    </a:p>
                    <a:p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800" dirty="0" smtClean="0">
                          <a:latin typeface="Arial" pitchFamily="34" charset="0"/>
                          <a:cs typeface="Arial" pitchFamily="34" charset="0"/>
                        </a:rPr>
                        <a:t>Общуването</a:t>
                      </a:r>
                      <a:r>
                        <a:rPr lang="bg-BG" sz="1800" baseline="0" dirty="0" smtClean="0">
                          <a:latin typeface="Arial" pitchFamily="34" charset="0"/>
                          <a:cs typeface="Arial" pitchFamily="34" charset="0"/>
                        </a:rPr>
                        <a:t> като фактор за оптимизиране на педагогическото взаимодействие и повишаване на познавателната активност на учениците в процеса на обучение.</a:t>
                      </a:r>
                      <a:endParaRPr lang="bg-BG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466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Сертификат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800" dirty="0" smtClean="0"/>
                    </a:p>
                    <a:p>
                      <a:endParaRPr lang="bg-BG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800" dirty="0" smtClean="0"/>
                        <a:t>Модернизация</a:t>
                      </a:r>
                      <a:r>
                        <a:rPr lang="bg-BG" sz="1800" baseline="0" dirty="0" smtClean="0"/>
                        <a:t> на преподаването по БЕЛ и алтернативни методи за оценка на знанията в  1-4 клас.</a:t>
                      </a:r>
                      <a:endParaRPr lang="bg-BG" sz="1800" dirty="0"/>
                    </a:p>
                  </a:txBody>
                  <a:tcPr/>
                </a:tc>
              </a:tr>
              <a:tr h="15343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Сертификат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800" dirty="0" smtClean="0"/>
                    </a:p>
                    <a:p>
                      <a:endParaRPr lang="bg-BG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800" dirty="0" smtClean="0"/>
                    </a:p>
                    <a:p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800" dirty="0" smtClean="0"/>
                        <a:t>Самооценяването</a:t>
                      </a:r>
                      <a:r>
                        <a:rPr lang="bg-BG" sz="1800" baseline="0" dirty="0" smtClean="0"/>
                        <a:t> като фактор за повишаване на познавателната активност на учениците.</a:t>
                      </a:r>
                      <a:endParaRPr lang="bg-BG" sz="1800" dirty="0" smtClean="0"/>
                    </a:p>
                    <a:p>
                      <a:endParaRPr lang="bg-BG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14348" y="-214338"/>
            <a:ext cx="8048652" cy="857256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Arial Black" pitchFamily="34" charset="0"/>
              </a:rPr>
              <a:t> ОБУЧЕНИЯ И КВАЛИФИКАЦИИ</a:t>
            </a:r>
            <a:endParaRPr lang="bg-BG" sz="3200" dirty="0"/>
          </a:p>
        </p:txBody>
      </p:sp>
    </p:spTree>
    <p:extLst>
      <p:ext uri="{BB962C8B-B14F-4D97-AF65-F5344CB8AC3E}">
        <p14:creationId xmlns:p14="http://schemas.microsoft.com/office/powerpoint/2010/main" val="412509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253364"/>
              </p:ext>
            </p:extLst>
          </p:nvPr>
        </p:nvGraphicFramePr>
        <p:xfrm>
          <a:off x="857224" y="822952"/>
          <a:ext cx="7776864" cy="5820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4608512"/>
              </a:tblGrid>
              <a:tr h="4286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baseline="0" dirty="0" smtClean="0"/>
                        <a:t>Вид на документа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800" dirty="0" smtClean="0">
                          <a:latin typeface="Arial" pitchFamily="34" charset="0"/>
                          <a:cs typeface="Arial" pitchFamily="34" charset="0"/>
                        </a:rPr>
                        <a:t>Тема на курс/обучение</a:t>
                      </a:r>
                      <a:endParaRPr lang="bg-BG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210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Удостоверение</a:t>
                      </a:r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800" dirty="0" smtClean="0"/>
                        <a:t>Методология и материали за преподаване на английски език в начален етап.</a:t>
                      </a:r>
                      <a:endParaRPr lang="bg-BG" sz="1800" dirty="0"/>
                    </a:p>
                  </a:txBody>
                  <a:tcPr/>
                </a:tc>
              </a:tr>
              <a:tr h="8572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Сертификат</a:t>
                      </a:r>
                    </a:p>
                    <a:p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800" dirty="0" smtClean="0"/>
                        <a:t>Интерактивни</a:t>
                      </a:r>
                      <a:r>
                        <a:rPr lang="bg-BG" sz="1800" baseline="0" dirty="0" smtClean="0"/>
                        <a:t> методи на работа в начален етап.</a:t>
                      </a:r>
                      <a:endParaRPr lang="bg-BG" sz="1800" dirty="0"/>
                    </a:p>
                  </a:txBody>
                  <a:tcPr/>
                </a:tc>
              </a:tr>
              <a:tr h="7143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Удостоверение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800" dirty="0" smtClean="0"/>
                    </a:p>
                    <a:p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800" dirty="0" smtClean="0">
                          <a:latin typeface="Arial" pitchFamily="34" charset="0"/>
                          <a:cs typeface="Arial" pitchFamily="34" charset="0"/>
                        </a:rPr>
                        <a:t>Базови</a:t>
                      </a:r>
                      <a:r>
                        <a:rPr lang="bg-BG" sz="1800" baseline="0" dirty="0" smtClean="0">
                          <a:latin typeface="Arial" pitchFamily="34" charset="0"/>
                          <a:cs typeface="Arial" pitchFamily="34" charset="0"/>
                        </a:rPr>
                        <a:t> и специфични компютърни умения на учители.</a:t>
                      </a:r>
                      <a:endParaRPr lang="bg-BG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249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Удостоверение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Методи</a:t>
                      </a:r>
                      <a:r>
                        <a:rPr lang="bg-BG" sz="1800" baseline="0" dirty="0" smtClean="0"/>
                        <a:t> на обучение по БДП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8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800" baseline="0" dirty="0" smtClean="0"/>
                    </a:p>
                  </a:txBody>
                  <a:tcPr/>
                </a:tc>
              </a:tr>
              <a:tr h="13573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Удостоверение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800" dirty="0" smtClean="0"/>
                        <a:t>Диплома от Свободния</a:t>
                      </a:r>
                      <a:r>
                        <a:rPr lang="bg-BG" sz="1800" baseline="0" dirty="0" smtClean="0"/>
                        <a:t> факултет към ПУ “ Паисий Хилендарски “</a:t>
                      </a:r>
                      <a:endParaRPr lang="bg-BG" sz="1800" dirty="0" smtClean="0"/>
                    </a:p>
                    <a:p>
                      <a:endParaRPr lang="bg-BG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1800" dirty="0" smtClean="0"/>
                        <a:t>Втора</a:t>
                      </a:r>
                      <a:r>
                        <a:rPr lang="bg-BG" sz="1800" baseline="0" dirty="0" smtClean="0"/>
                        <a:t> ПКС</a:t>
                      </a:r>
                    </a:p>
                    <a:p>
                      <a:endParaRPr lang="bg-BG" sz="1800" baseline="0" dirty="0" smtClean="0"/>
                    </a:p>
                    <a:p>
                      <a:r>
                        <a:rPr lang="bg-BG" sz="1800" baseline="0" dirty="0" smtClean="0"/>
                        <a:t>Театрална режисура</a:t>
                      </a:r>
                      <a:endParaRPr lang="bg-BG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079432" cy="564672"/>
          </a:xfrm>
        </p:spPr>
        <p:txBody>
          <a:bodyPr>
            <a:normAutofit/>
          </a:bodyPr>
          <a:lstStyle/>
          <a:p>
            <a:pPr algn="ctr"/>
            <a:r>
              <a:rPr lang="bg-BG" sz="3200" smtClean="0">
                <a:latin typeface="Arial Black" pitchFamily="34" charset="0"/>
              </a:rPr>
              <a:t> ОБУЧЕНИЯ И КВАЛИФИКАЦИИ</a:t>
            </a:r>
            <a:endParaRPr lang="bg-BG" sz="3200" dirty="0"/>
          </a:p>
        </p:txBody>
      </p:sp>
    </p:spTree>
    <p:extLst>
      <p:ext uri="{BB962C8B-B14F-4D97-AF65-F5344CB8AC3E}">
        <p14:creationId xmlns:p14="http://schemas.microsoft.com/office/powerpoint/2010/main" val="22201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04088"/>
            <a:ext cx="8496944" cy="780696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Arial Black" pitchFamily="34" charset="0"/>
              </a:rPr>
              <a:t>ЛИЧНИ УМЕНИЯ И КОМПЕТЕНЦИИ</a:t>
            </a:r>
            <a:endParaRPr lang="bg-BG" sz="3200" dirty="0">
              <a:latin typeface="Arial Black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2556094"/>
              </p:ext>
            </p:extLst>
          </p:nvPr>
        </p:nvGraphicFramePr>
        <p:xfrm>
          <a:off x="899592" y="1935163"/>
          <a:ext cx="72008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/>
                <a:gridCol w="3600400"/>
              </a:tblGrid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Майчин</a:t>
                      </a:r>
                      <a:r>
                        <a:rPr lang="bg-BG" baseline="0" dirty="0" smtClean="0"/>
                        <a:t> език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български</a:t>
                      </a:r>
                      <a:endParaRPr lang="bg-B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Други езици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Английски</a:t>
                      </a:r>
                      <a:r>
                        <a:rPr lang="bg-BG" baseline="0" dirty="0" smtClean="0"/>
                        <a:t> език</a:t>
                      </a:r>
                      <a:endParaRPr lang="bg-B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Руски език</a:t>
                      </a:r>
                      <a:endParaRPr lang="bg-B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Четене 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 Отлично</a:t>
                      </a:r>
                      <a:endParaRPr lang="bg-B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Писане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Много</a:t>
                      </a:r>
                      <a:r>
                        <a:rPr lang="bg-BG" baseline="0" dirty="0" smtClean="0"/>
                        <a:t> добро</a:t>
                      </a:r>
                      <a:endParaRPr lang="bg-B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Разговор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Много добро</a:t>
                      </a:r>
                      <a:endParaRPr lang="bg-BG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5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571243"/>
              </p:ext>
            </p:extLst>
          </p:nvPr>
        </p:nvGraphicFramePr>
        <p:xfrm>
          <a:off x="755576" y="836713"/>
          <a:ext cx="7560840" cy="4968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4680520"/>
              </a:tblGrid>
              <a:tr h="1614936">
                <a:tc>
                  <a:txBody>
                    <a:bodyPr/>
                    <a:lstStyle/>
                    <a:p>
                      <a:r>
                        <a:rPr lang="bg-BG" dirty="0" smtClean="0"/>
                        <a:t>Социални умения и компетенции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Добри взаимоотношения</a:t>
                      </a:r>
                      <a:r>
                        <a:rPr lang="bg-BG" baseline="0" dirty="0" smtClean="0"/>
                        <a:t> с хората, които ме заобикалят;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baseline="0" dirty="0" smtClean="0"/>
                        <a:t>Умения за работа в екип;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baseline="0" dirty="0" smtClean="0"/>
                        <a:t>Коректност при общуване с колеги, родители и ученици;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baseline="0" dirty="0" smtClean="0"/>
                        <a:t>Вземане на решения и справяне с различни ситуации.</a:t>
                      </a:r>
                      <a:endParaRPr lang="bg-BG" dirty="0"/>
                    </a:p>
                  </a:txBody>
                  <a:tcPr/>
                </a:tc>
              </a:tr>
              <a:tr h="1660727">
                <a:tc>
                  <a:txBody>
                    <a:bodyPr/>
                    <a:lstStyle/>
                    <a:p>
                      <a:r>
                        <a:rPr lang="bg-BG" dirty="0" smtClean="0"/>
                        <a:t>Организационни умения и компетенции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endParaRPr lang="bg-BG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Работа с колектива;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Работа с родители;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Организиране на тържества.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bg-BG" dirty="0"/>
                    </a:p>
                  </a:txBody>
                  <a:tcPr/>
                </a:tc>
              </a:tr>
              <a:tr h="1295969">
                <a:tc>
                  <a:txBody>
                    <a:bodyPr/>
                    <a:lstStyle/>
                    <a:p>
                      <a:r>
                        <a:rPr lang="bg-BG" dirty="0" smtClean="0"/>
                        <a:t>Технически умения и компетенции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Добро владеене на </a:t>
                      </a:r>
                      <a:r>
                        <a:rPr kumimoji="0"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Microsoft Office – Word, </a:t>
                      </a:r>
                      <a:r>
                        <a:rPr kumimoji="0" lang="bg-BG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Excel, Power Point</a:t>
                      </a:r>
                      <a:r>
                        <a:rPr kumimoji="0" lang="bg-BG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kumimoji="0" lang="en-US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kumimoji="0" lang="bg-BG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 с </a:t>
                      </a:r>
                      <a:r>
                        <a:rPr kumimoji="0"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internet</a:t>
                      </a:r>
                      <a:r>
                        <a:rPr kumimoji="0" lang="bg-BG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kumimoji="0" lang="bg-BG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 с офис техника.</a:t>
                      </a:r>
                      <a:r>
                        <a:rPr kumimoji="0"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7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704088"/>
            <a:ext cx="7931224" cy="852704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Arial Black" pitchFamily="34" charset="0"/>
              </a:rPr>
              <a:t>ФИЛОСОФИЯ НА УЧИТЕЛЯ</a:t>
            </a:r>
            <a:endParaRPr lang="bg-BG" sz="3200" dirty="0">
              <a:latin typeface="Arial Black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fontScale="55000" lnSpcReduction="20000"/>
          </a:bodyPr>
          <a:lstStyle/>
          <a:p>
            <a:endParaRPr lang="bg-BG" sz="1600" dirty="0" smtClean="0"/>
          </a:p>
          <a:p>
            <a:r>
              <a:rPr lang="bg-BG" sz="3600" dirty="0" smtClean="0"/>
              <a:t>Образованието да бъде прогресивно.</a:t>
            </a:r>
          </a:p>
          <a:p>
            <a:r>
              <a:rPr lang="bg-BG" sz="3600" dirty="0" smtClean="0"/>
              <a:t>Обучение, основаващо се на активността на учениците.</a:t>
            </a:r>
          </a:p>
          <a:p>
            <a:r>
              <a:rPr lang="bg-BG" sz="3600" dirty="0" smtClean="0"/>
              <a:t>Учениците да се учат от преживяванията и събитията от реалния живот.</a:t>
            </a:r>
          </a:p>
          <a:p>
            <a:r>
              <a:rPr lang="bg-BG" sz="3600" dirty="0" smtClean="0"/>
              <a:t>Откривателско, разрешаващо проблеми и изпълнено с отговорност  учене.</a:t>
            </a:r>
          </a:p>
          <a:p>
            <a:r>
              <a:rPr lang="bg-BG" sz="3600" dirty="0" smtClean="0"/>
              <a:t>Взаимно учене и комуникация.</a:t>
            </a:r>
          </a:p>
          <a:p>
            <a:r>
              <a:rPr lang="bg-BG" sz="3600" dirty="0" smtClean="0"/>
              <a:t>Фокусиране върху индивидуалните потребности на учениците,</a:t>
            </a:r>
            <a:r>
              <a:rPr lang="ru-RU" sz="3600" dirty="0"/>
              <a:t> </a:t>
            </a:r>
            <a:r>
              <a:rPr lang="ru-RU" sz="3600" dirty="0" smtClean="0"/>
              <a:t>за </a:t>
            </a:r>
            <a:r>
              <a:rPr lang="ru-RU" sz="3600" dirty="0"/>
              <a:t>да се </a:t>
            </a:r>
            <a:r>
              <a:rPr lang="ru-RU" sz="3600" dirty="0" smtClean="0"/>
              <a:t>постигнат </a:t>
            </a:r>
            <a:r>
              <a:rPr lang="ru-RU" sz="3600" dirty="0"/>
              <a:t>положителни промени в тях </a:t>
            </a:r>
            <a:r>
              <a:rPr lang="ru-RU" sz="3600" dirty="0" smtClean="0"/>
              <a:t>и </a:t>
            </a:r>
            <a:r>
              <a:rPr lang="ru-RU" sz="3600" dirty="0"/>
              <a:t>да се </a:t>
            </a:r>
            <a:r>
              <a:rPr lang="ru-RU" sz="3600" dirty="0" smtClean="0"/>
              <a:t>овладеят </a:t>
            </a:r>
            <a:r>
              <a:rPr lang="ru-RU" sz="3600" dirty="0"/>
              <a:t>трайни знания, умения за мислене и </a:t>
            </a:r>
            <a:r>
              <a:rPr lang="ru-RU" sz="3600" dirty="0" smtClean="0"/>
              <a:t>навици.</a:t>
            </a:r>
          </a:p>
          <a:p>
            <a:r>
              <a:rPr lang="ru-RU" sz="3600" dirty="0" smtClean="0"/>
              <a:t>Насърчаване </a:t>
            </a:r>
            <a:r>
              <a:rPr lang="ru-RU" sz="3600" dirty="0"/>
              <a:t>на слабите ученици чрез индивидуална </a:t>
            </a:r>
            <a:r>
              <a:rPr lang="ru-RU" sz="3600" dirty="0" smtClean="0"/>
              <a:t>помощ.</a:t>
            </a:r>
            <a:endParaRPr lang="ru-RU" sz="3600" dirty="0"/>
          </a:p>
          <a:p>
            <a:r>
              <a:rPr lang="ru-RU" sz="3600" dirty="0"/>
              <a:t>Насърчаване на талантливите с креативни избирателни </a:t>
            </a:r>
            <a:r>
              <a:rPr lang="ru-RU" sz="3600" dirty="0" smtClean="0"/>
              <a:t>секции.</a:t>
            </a:r>
          </a:p>
          <a:p>
            <a:r>
              <a:rPr lang="ru-RU" sz="3600" dirty="0"/>
              <a:t>По-голяма </a:t>
            </a:r>
            <a:r>
              <a:rPr lang="ru-RU" sz="3600" dirty="0" smtClean="0"/>
              <a:t>мотивация.</a:t>
            </a:r>
          </a:p>
          <a:p>
            <a:r>
              <a:rPr lang="ru-RU" sz="3600" dirty="0" smtClean="0"/>
              <a:t>Екипна работа.</a:t>
            </a:r>
            <a:endParaRPr lang="ru-RU" sz="3600" dirty="0"/>
          </a:p>
          <a:p>
            <a:endParaRPr lang="ru-RU" sz="3600" dirty="0"/>
          </a:p>
          <a:p>
            <a:pPr marL="0" indent="0">
              <a:buNone/>
            </a:pPr>
            <a:endParaRPr lang="bg-BG" sz="3600" dirty="0" smtClean="0"/>
          </a:p>
          <a:p>
            <a:endParaRPr lang="bg-BG" sz="4500" dirty="0"/>
          </a:p>
          <a:p>
            <a:endParaRPr lang="bg-BG" sz="1600" dirty="0" smtClean="0"/>
          </a:p>
          <a:p>
            <a:endParaRPr lang="bg-BG" sz="1600" dirty="0"/>
          </a:p>
        </p:txBody>
      </p:sp>
    </p:spTree>
    <p:extLst>
      <p:ext uri="{BB962C8B-B14F-4D97-AF65-F5344CB8AC3E}">
        <p14:creationId xmlns:p14="http://schemas.microsoft.com/office/powerpoint/2010/main" val="334511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7584" y="704088"/>
            <a:ext cx="7560840" cy="1143000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Arial Black" pitchFamily="34" charset="0"/>
              </a:rPr>
              <a:t>УЧИЛИЩЕТО ТРЯБВА ДА СЕ ПРЕВЪРНЕ В МЯСТО, КЪДЕТО:</a:t>
            </a:r>
            <a:endParaRPr lang="bg-BG" sz="3200" dirty="0">
              <a:latin typeface="Arial Black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>
            <a:normAutofit/>
          </a:bodyPr>
          <a:lstStyle/>
          <a:p>
            <a:r>
              <a:rPr lang="bg-BG" sz="2400" dirty="0" smtClean="0"/>
              <a:t>цари уважение към подрастващите;</a:t>
            </a:r>
          </a:p>
          <a:p>
            <a:r>
              <a:rPr lang="bg-BG" sz="2400" dirty="0" smtClean="0"/>
              <a:t>усвояват се житейски умения;</a:t>
            </a:r>
          </a:p>
          <a:p>
            <a:r>
              <a:rPr lang="bg-BG" sz="2400" dirty="0" smtClean="0"/>
              <a:t>учениците се учат от собствените си грешки; не се чувстват потиснати при евентуален провал и свикват да работят един с друг;</a:t>
            </a:r>
          </a:p>
          <a:p>
            <a:r>
              <a:rPr lang="bg-BG" sz="2400" dirty="0" smtClean="0"/>
              <a:t>учители и ученици търсят заедно решение на учебни задачи.</a:t>
            </a:r>
          </a:p>
        </p:txBody>
      </p:sp>
    </p:spTree>
    <p:extLst>
      <p:ext uri="{BB962C8B-B14F-4D97-AF65-F5344CB8AC3E}">
        <p14:creationId xmlns:p14="http://schemas.microsoft.com/office/powerpoint/2010/main" val="265794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332656"/>
            <a:ext cx="7931224" cy="1584176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Arial Black" pitchFamily="34" charset="0"/>
              </a:rPr>
              <a:t>В СЪВРЕМЕННАТА КЛАСНА СТАЯ</a:t>
            </a:r>
            <a:endParaRPr lang="bg-BG" sz="3200" dirty="0">
              <a:latin typeface="Arial Black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4772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ru-RU" sz="2400" dirty="0" smtClean="0"/>
              <a:t>Възрастните </a:t>
            </a:r>
            <a:r>
              <a:rPr lang="ru-RU" sz="2400" dirty="0"/>
              <a:t>трябва да се научат да възприемат децата като уникални същества; като ценен източник на идеи и </a:t>
            </a:r>
            <a:r>
              <a:rPr lang="ru-RU" sz="2400" dirty="0" smtClean="0"/>
              <a:t>умения.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ru-RU" sz="2400" dirty="0" smtClean="0"/>
          </a:p>
          <a:p>
            <a:pPr algn="just">
              <a:lnSpc>
                <a:spcPct val="80000"/>
              </a:lnSpc>
            </a:pPr>
            <a:r>
              <a:rPr lang="ru-RU" sz="2400" dirty="0"/>
              <a:t>Необходимо е взаимно уважение между учители и </a:t>
            </a:r>
            <a:r>
              <a:rPr lang="ru-RU" sz="2400" dirty="0" err="1" smtClean="0"/>
              <a:t>ученици</a:t>
            </a:r>
            <a:r>
              <a:rPr lang="ru-RU" sz="2400" dirty="0" smtClean="0"/>
              <a:t>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ru-RU" sz="2400" dirty="0" smtClean="0"/>
          </a:p>
          <a:p>
            <a:pPr>
              <a:lnSpc>
                <a:spcPct val="80000"/>
              </a:lnSpc>
            </a:pPr>
            <a:r>
              <a:rPr lang="ru-RU" sz="2400" dirty="0" smtClean="0"/>
              <a:t>Формирането </a:t>
            </a:r>
            <a:r>
              <a:rPr lang="ru-RU" sz="2400" dirty="0"/>
              <a:t>на умения у учениците да се изслушват един друг, да работят екипно и да решават заедно възникнали проблеми в </a:t>
            </a:r>
            <a:r>
              <a:rPr lang="ru-RU" sz="2400" dirty="0" smtClean="0"/>
              <a:t>клас.</a:t>
            </a:r>
            <a:endParaRPr lang="en-US" sz="2400" dirty="0"/>
          </a:p>
          <a:p>
            <a:pPr algn="just">
              <a:lnSpc>
                <a:spcPct val="80000"/>
              </a:lnSpc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3714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2304256"/>
          </a:xfrm>
        </p:spPr>
        <p:txBody>
          <a:bodyPr>
            <a:normAutofit/>
          </a:bodyPr>
          <a:lstStyle/>
          <a:p>
            <a:pPr algn="ctr"/>
            <a:r>
              <a:rPr lang="bg-BG" sz="4400" dirty="0" smtClean="0"/>
              <a:t>Начално  училище „Св. Св. Кирил и Методий“, град Тополовград, обл. Хасково</a:t>
            </a:r>
            <a:endParaRPr lang="bg-BG" sz="4400" dirty="0"/>
          </a:p>
        </p:txBody>
      </p:sp>
      <p:pic>
        <p:nvPicPr>
          <p:cNvPr id="4" name="Контейнер за съдържание 3" descr="29824_198302390303901_2142246087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6437" y="2781300"/>
            <a:ext cx="4629151" cy="3471863"/>
          </a:xfrm>
        </p:spPr>
      </p:pic>
    </p:spTree>
    <p:extLst>
      <p:ext uri="{BB962C8B-B14F-4D97-AF65-F5344CB8AC3E}">
        <p14:creationId xmlns:p14="http://schemas.microsoft.com/office/powerpoint/2010/main" val="254471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836712"/>
            <a:ext cx="7560840" cy="1080120"/>
          </a:xfrm>
        </p:spPr>
        <p:txBody>
          <a:bodyPr>
            <a:normAutofit/>
          </a:bodyPr>
          <a:lstStyle/>
          <a:p>
            <a:r>
              <a:rPr lang="bg-BG" sz="3200" dirty="0" smtClean="0">
                <a:latin typeface="Arial Black" pitchFamily="34" charset="0"/>
              </a:rPr>
              <a:t>МЕТОДИ,ФОРМИ И СРЕДСТВА НА ПРЕПОДАВАНЕ</a:t>
            </a:r>
            <a:endParaRPr lang="bg-BG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g-BG" dirty="0" smtClean="0"/>
              <a:t>Беседа, разказ, демонстрация, онагледяване;</a:t>
            </a:r>
          </a:p>
          <a:p>
            <a:r>
              <a:rPr lang="bg-BG" dirty="0" smtClean="0"/>
              <a:t>Дискусия;</a:t>
            </a:r>
          </a:p>
          <a:p>
            <a:r>
              <a:rPr lang="bg-BG" dirty="0" smtClean="0"/>
              <a:t>Анализ;</a:t>
            </a:r>
          </a:p>
          <a:p>
            <a:r>
              <a:rPr lang="bg-BG" dirty="0" smtClean="0"/>
              <a:t>Ролеви игри;</a:t>
            </a:r>
            <a:endParaRPr lang="en-US" dirty="0" smtClean="0"/>
          </a:p>
          <a:p>
            <a:r>
              <a:rPr lang="bg-BG" dirty="0" smtClean="0"/>
              <a:t>Мозъчна атака;</a:t>
            </a:r>
          </a:p>
          <a:p>
            <a:r>
              <a:rPr lang="bg-BG" dirty="0" smtClean="0"/>
              <a:t>Групова работа;</a:t>
            </a:r>
          </a:p>
          <a:p>
            <a:r>
              <a:rPr lang="bg-BG" dirty="0" smtClean="0"/>
              <a:t>Индивидуално обучение;</a:t>
            </a:r>
          </a:p>
          <a:p>
            <a:r>
              <a:rPr lang="bg-BG" dirty="0" smtClean="0"/>
              <a:t>Самостоятелна работа;</a:t>
            </a:r>
          </a:p>
          <a:p>
            <a:r>
              <a:rPr lang="bg-BG" dirty="0" smtClean="0"/>
              <a:t>Използване на ИТ в обучението – презентации, електронни учебници;</a:t>
            </a:r>
          </a:p>
          <a:p>
            <a:r>
              <a:rPr lang="bg-BG" dirty="0" smtClean="0"/>
              <a:t>Дидактични материали, сборници.</a:t>
            </a:r>
          </a:p>
        </p:txBody>
      </p:sp>
    </p:spTree>
    <p:extLst>
      <p:ext uri="{BB962C8B-B14F-4D97-AF65-F5344CB8AC3E}">
        <p14:creationId xmlns:p14="http://schemas.microsoft.com/office/powerpoint/2010/main" val="76763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15616" y="704088"/>
            <a:ext cx="7560840" cy="1143000"/>
          </a:xfrm>
        </p:spPr>
        <p:txBody>
          <a:bodyPr>
            <a:normAutofit/>
          </a:bodyPr>
          <a:lstStyle/>
          <a:p>
            <a:pPr algn="ctr"/>
            <a:r>
              <a:rPr lang="bg-BG" sz="3200" dirty="0" smtClean="0">
                <a:latin typeface="Arial Black" pitchFamily="34" charset="0"/>
              </a:rPr>
              <a:t>УЧЕБНИ ПОСТИЖЕНИЯ</a:t>
            </a:r>
            <a:endParaRPr lang="bg-BG" sz="3200" dirty="0">
              <a:latin typeface="Arial Black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71600" y="2204864"/>
            <a:ext cx="7200800" cy="4173096"/>
          </a:xfrm>
        </p:spPr>
        <p:txBody>
          <a:bodyPr/>
          <a:lstStyle/>
          <a:p>
            <a:r>
              <a:rPr lang="bg-BG" dirty="0" smtClean="0"/>
              <a:t>Сравняване на входно/изходно ниво </a:t>
            </a:r>
          </a:p>
          <a:p>
            <a:r>
              <a:rPr lang="bg-BG" dirty="0" smtClean="0"/>
              <a:t>Представяне на състезания</a:t>
            </a:r>
          </a:p>
          <a:p>
            <a:r>
              <a:rPr lang="bg-BG" dirty="0" smtClean="0"/>
              <a:t>Участие в проектите” УСПЕХ” и “ Твоят час”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4212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99592" y="704088"/>
            <a:ext cx="7787208" cy="1143000"/>
          </a:xfrm>
        </p:spPr>
        <p:txBody>
          <a:bodyPr>
            <a:normAutofit/>
          </a:bodyPr>
          <a:lstStyle/>
          <a:p>
            <a:pPr algn="ctr"/>
            <a:r>
              <a:rPr lang="bg-BG" sz="3200" dirty="0">
                <a:latin typeface="Arial Black" pitchFamily="34" charset="0"/>
              </a:rPr>
              <a:t>М</a:t>
            </a:r>
            <a:r>
              <a:rPr lang="bg-BG" sz="3200" dirty="0" smtClean="0">
                <a:latin typeface="Arial Black" pitchFamily="34" charset="0"/>
              </a:rPr>
              <a:t>атериали, които съм разработвала</a:t>
            </a:r>
            <a:endParaRPr lang="bg-BG" sz="3200" dirty="0">
              <a:latin typeface="Arial Black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Учебна програма за РП по БЕЛ, Математика</a:t>
            </a:r>
          </a:p>
          <a:p>
            <a:r>
              <a:rPr lang="bg-BG" dirty="0" smtClean="0"/>
              <a:t>Учебна програма за ДЧСД</a:t>
            </a:r>
          </a:p>
          <a:p>
            <a:r>
              <a:rPr lang="bg-BG" dirty="0" smtClean="0"/>
              <a:t>Разработки на уроци</a:t>
            </a:r>
          </a:p>
          <a:p>
            <a:r>
              <a:rPr lang="bg-BG" dirty="0" smtClean="0"/>
              <a:t>Презентации </a:t>
            </a:r>
          </a:p>
          <a:p>
            <a:r>
              <a:rPr lang="bg-BG" dirty="0" smtClean="0"/>
              <a:t>Списък от права и задължения в класната стая, създадени съвместно с учениците</a:t>
            </a:r>
          </a:p>
          <a:p>
            <a:r>
              <a:rPr lang="bg-BG" dirty="0" smtClean="0"/>
              <a:t>Изработване на табла по различни теми</a:t>
            </a:r>
          </a:p>
          <a:p>
            <a:r>
              <a:rPr lang="bg-BG" dirty="0" smtClean="0"/>
              <a:t>Природен календар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6957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543956" cy="857256"/>
          </a:xfrm>
        </p:spPr>
        <p:txBody>
          <a:bodyPr>
            <a:normAutofit fontScale="90000"/>
          </a:bodyPr>
          <a:lstStyle/>
          <a:p>
            <a:r>
              <a:rPr lang="bg-BG" sz="3200" dirty="0" smtClean="0">
                <a:latin typeface="Arial Black" pitchFamily="34" charset="0"/>
              </a:rPr>
              <a:t>                         Приложение</a:t>
            </a:r>
            <a:br>
              <a:rPr lang="bg-BG" sz="3200" dirty="0" smtClean="0">
                <a:latin typeface="Arial Black" pitchFamily="34" charset="0"/>
              </a:rPr>
            </a:br>
            <a:endParaRPr lang="bg-BG" sz="3200" dirty="0">
              <a:latin typeface="Arial Black" pitchFamily="34" charset="0"/>
            </a:endParaRPr>
          </a:p>
        </p:txBody>
      </p:sp>
      <p:pic>
        <p:nvPicPr>
          <p:cNvPr id="7" name="Картина 6" descr="Снимка09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607199"/>
            <a:ext cx="4000528" cy="3000397"/>
          </a:xfrm>
          <a:prstGeom prst="rect">
            <a:avLst/>
          </a:prstGeom>
        </p:spPr>
      </p:pic>
      <p:pic>
        <p:nvPicPr>
          <p:cNvPr id="8" name="Картина 7" descr="Снимка09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916" y="571480"/>
            <a:ext cx="4095777" cy="3071834"/>
          </a:xfrm>
          <a:prstGeom prst="rect">
            <a:avLst/>
          </a:prstGeom>
        </p:spPr>
      </p:pic>
      <p:pic>
        <p:nvPicPr>
          <p:cNvPr id="9" name="Картина 8" descr="Снимка09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3714752"/>
            <a:ext cx="4000528" cy="3000396"/>
          </a:xfrm>
          <a:prstGeom prst="rect">
            <a:avLst/>
          </a:prstGeom>
        </p:spPr>
      </p:pic>
      <p:pic>
        <p:nvPicPr>
          <p:cNvPr id="1026" name="Picture 2" descr="E:\МАРИАНКА\17-18г\Снимка1054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714752"/>
            <a:ext cx="3992047" cy="29940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5903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7901014" cy="357190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 smtClean="0"/>
              <a:t>Приложение</a:t>
            </a:r>
            <a:endParaRPr lang="bg-BG" dirty="0"/>
          </a:p>
        </p:txBody>
      </p:sp>
      <p:pic>
        <p:nvPicPr>
          <p:cNvPr id="1026" name="Picture 2" descr="C:\Users\FUJITSU\Desktop\00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643314"/>
            <a:ext cx="3929091" cy="2946817"/>
          </a:xfrm>
          <a:prstGeom prst="rect">
            <a:avLst/>
          </a:prstGeom>
          <a:noFill/>
        </p:spPr>
      </p:pic>
      <p:pic>
        <p:nvPicPr>
          <p:cNvPr id="1027" name="Picture 3" descr="C:\Users\FUJITSU\Desktop\0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571480"/>
            <a:ext cx="3929090" cy="2946818"/>
          </a:xfrm>
          <a:prstGeom prst="rect">
            <a:avLst/>
          </a:prstGeom>
          <a:noFill/>
        </p:spPr>
      </p:pic>
      <p:pic>
        <p:nvPicPr>
          <p:cNvPr id="1028" name="Picture 4" descr="C:\Users\FUJITSU\Desktop\00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571480"/>
            <a:ext cx="3929091" cy="2946817"/>
          </a:xfrm>
          <a:prstGeom prst="rect">
            <a:avLst/>
          </a:prstGeom>
          <a:noFill/>
        </p:spPr>
      </p:pic>
      <p:pic>
        <p:nvPicPr>
          <p:cNvPr id="1029" name="Picture 5" descr="C:\Users\FUJITSU\Desktop\Снимка09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3714752"/>
            <a:ext cx="3929090" cy="2946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тейнер за съдържание 3" descr="IMG_20210624_0930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1357298"/>
            <a:ext cx="5995459" cy="4389437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4864"/>
            <a:ext cx="8305800" cy="1584176"/>
          </a:xfrm>
        </p:spPr>
        <p:txBody>
          <a:bodyPr>
            <a:normAutofit/>
          </a:bodyPr>
          <a:lstStyle/>
          <a:p>
            <a:pPr algn="ctr"/>
            <a:r>
              <a:rPr lang="bg-BG" sz="6000" b="1" dirty="0" smtClean="0">
                <a:latin typeface="Gungsuh" pitchFamily="18" charset="-127"/>
                <a:ea typeface="Gungsuh" pitchFamily="18" charset="-127"/>
              </a:rPr>
              <a:t>Благодаря</a:t>
            </a:r>
            <a:r>
              <a:rPr lang="bg-BG" sz="6000" b="1" dirty="0" smtClean="0"/>
              <a:t>!</a:t>
            </a:r>
            <a:endParaRPr lang="bg-BG" sz="6000" b="1" dirty="0"/>
          </a:p>
        </p:txBody>
      </p:sp>
    </p:spTree>
    <p:extLst>
      <p:ext uri="{BB962C8B-B14F-4D97-AF65-F5344CB8AC3E}">
        <p14:creationId xmlns:p14="http://schemas.microsoft.com/office/powerpoint/2010/main" val="373315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Учителското портфолио – знак за качество на педагогическата дейност </a:t>
            </a:r>
            <a:endParaRPr lang="bg-B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bg-BG" b="1" i="1" dirty="0"/>
              <a:t>МОТИВИ за изготвяне </a:t>
            </a:r>
            <a:endParaRPr lang="bg-BG" dirty="0"/>
          </a:p>
          <a:p>
            <a:pPr marL="0" indent="0">
              <a:buNone/>
            </a:pPr>
            <a:r>
              <a:rPr lang="ru-RU" dirty="0"/>
              <a:t>•Персонализация на учителския ми труд; </a:t>
            </a:r>
          </a:p>
          <a:p>
            <a:pPr marL="0" indent="0">
              <a:buNone/>
            </a:pPr>
            <a:r>
              <a:rPr lang="ru-RU" dirty="0"/>
              <a:t>•Място за наблюдение и обективна оценка; </a:t>
            </a:r>
          </a:p>
          <a:p>
            <a:pPr marL="0" indent="0">
              <a:buNone/>
            </a:pPr>
            <a:r>
              <a:rPr lang="ru-RU" dirty="0"/>
              <a:t>•Доказателственост и прозрачност на педагогическата ми дейност; </a:t>
            </a:r>
          </a:p>
          <a:p>
            <a:pPr marL="0" indent="0">
              <a:buNone/>
            </a:pPr>
            <a:r>
              <a:rPr lang="ru-RU" dirty="0"/>
              <a:t>•Електронното ми портфолио – възможност за професионален обмен в мрежата /Internet/ </a:t>
            </a:r>
          </a:p>
          <a:p>
            <a:endParaRPr lang="bg-BG" dirty="0"/>
          </a:p>
          <a:p>
            <a:r>
              <a:rPr lang="ru-RU" i="1" dirty="0"/>
              <a:t>Забележка: Портфолиото е отворено и подлежи на изменение, допълване и актуализиране във всеки един момент от дейността ми като учител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8716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552" y="121196"/>
            <a:ext cx="8229600" cy="1867644"/>
          </a:xfrm>
        </p:spPr>
        <p:txBody>
          <a:bodyPr/>
          <a:lstStyle/>
          <a:p>
            <a:r>
              <a:rPr lang="bg-BG" dirty="0" smtClean="0"/>
              <a:t>Автобиография(</a:t>
            </a:r>
            <a:r>
              <a:rPr lang="en-US" dirty="0" smtClean="0"/>
              <a:t>CV)</a:t>
            </a:r>
            <a:r>
              <a:rPr lang="bg-BG" dirty="0" smtClean="0"/>
              <a:t> </a:t>
            </a:r>
            <a:endParaRPr lang="bg-BG" dirty="0"/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777540"/>
              </p:ext>
            </p:extLst>
          </p:nvPr>
        </p:nvGraphicFramePr>
        <p:xfrm>
          <a:off x="539552" y="2060848"/>
          <a:ext cx="8064896" cy="4230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3241"/>
                <a:gridCol w="5171655"/>
              </a:tblGrid>
              <a:tr h="604306">
                <a:tc gridSpan="2">
                  <a:txBody>
                    <a:bodyPr/>
                    <a:lstStyle/>
                    <a:p>
                      <a:r>
                        <a:rPr lang="bg-BG" sz="2800" dirty="0" smtClean="0">
                          <a:latin typeface="+mj-lt"/>
                        </a:rPr>
                        <a:t>Лична</a:t>
                      </a:r>
                      <a:r>
                        <a:rPr lang="bg-BG" sz="2800" baseline="0" dirty="0" smtClean="0"/>
                        <a:t> информация</a:t>
                      </a:r>
                      <a:endParaRPr lang="bg-BG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 dirty="0"/>
                    </a:p>
                  </a:txBody>
                  <a:tcPr/>
                </a:tc>
              </a:tr>
              <a:tr h="604306">
                <a:tc>
                  <a:txBody>
                    <a:bodyPr/>
                    <a:lstStyle/>
                    <a:p>
                      <a:r>
                        <a:rPr lang="bg-BG" dirty="0" smtClean="0"/>
                        <a:t>Име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Мариана</a:t>
                      </a:r>
                      <a:r>
                        <a:rPr lang="bg-BG" baseline="0" dirty="0" smtClean="0"/>
                        <a:t>  Георгиева Арабаджиева</a:t>
                      </a:r>
                      <a:endParaRPr lang="bg-BG" dirty="0"/>
                    </a:p>
                  </a:txBody>
                  <a:tcPr/>
                </a:tc>
              </a:tr>
              <a:tr h="604306">
                <a:tc>
                  <a:txBody>
                    <a:bodyPr/>
                    <a:lstStyle/>
                    <a:p>
                      <a:r>
                        <a:rPr lang="bg-BG" dirty="0" smtClean="0"/>
                        <a:t>Адрес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Гр. Тополовград, обл. Хасково</a:t>
                      </a:r>
                      <a:endParaRPr lang="bg-BG" dirty="0"/>
                    </a:p>
                  </a:txBody>
                  <a:tcPr/>
                </a:tc>
              </a:tr>
              <a:tr h="604306">
                <a:tc>
                  <a:txBody>
                    <a:bodyPr/>
                    <a:lstStyle/>
                    <a:p>
                      <a:r>
                        <a:rPr lang="bg-BG" dirty="0" smtClean="0"/>
                        <a:t>Телефон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bg-BG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604306">
                <a:tc>
                  <a:txBody>
                    <a:bodyPr/>
                    <a:lstStyle/>
                    <a:p>
                      <a:r>
                        <a:rPr lang="en-US" dirty="0" smtClean="0"/>
                        <a:t>E-mail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err="1" smtClean="0">
                          <a:latin typeface="Arial" pitchFamily="34" charset="0"/>
                          <a:cs typeface="Arial" pitchFamily="34" charset="0"/>
                        </a:rPr>
                        <a:t>bomani_mariana</a:t>
                      </a: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@</a:t>
                      </a:r>
                      <a:r>
                        <a:rPr lang="en-US" dirty="0" err="1" smtClean="0">
                          <a:latin typeface="Arial" pitchFamily="34" charset="0"/>
                          <a:cs typeface="Arial" pitchFamily="34" charset="0"/>
                        </a:rPr>
                        <a:t>abv.bg</a:t>
                      </a:r>
                      <a:endParaRPr lang="bg-BG" dirty="0"/>
                    </a:p>
                  </a:txBody>
                  <a:tcPr/>
                </a:tc>
              </a:tr>
              <a:tr h="604306">
                <a:tc>
                  <a:txBody>
                    <a:bodyPr/>
                    <a:lstStyle/>
                    <a:p>
                      <a:r>
                        <a:rPr lang="bg-BG" dirty="0" smtClean="0"/>
                        <a:t>Националност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българка</a:t>
                      </a:r>
                      <a:endParaRPr lang="bg-BG" dirty="0"/>
                    </a:p>
                  </a:txBody>
                  <a:tcPr/>
                </a:tc>
              </a:tr>
              <a:tr h="604306">
                <a:tc>
                  <a:txBody>
                    <a:bodyPr/>
                    <a:lstStyle/>
                    <a:p>
                      <a:r>
                        <a:rPr lang="bg-BG" dirty="0" smtClean="0"/>
                        <a:t>Дата на раждане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Arial" pitchFamily="34" charset="0"/>
                          <a:cs typeface="Arial" pitchFamily="34" charset="0"/>
                        </a:rPr>
                        <a:t>02.05.1965 г.</a:t>
                      </a:r>
                      <a:endParaRPr lang="bg-BG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779912" y="3501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2538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178114"/>
              </p:ext>
            </p:extLst>
          </p:nvPr>
        </p:nvGraphicFramePr>
        <p:xfrm>
          <a:off x="642910" y="214290"/>
          <a:ext cx="7704856" cy="6253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8379"/>
                <a:gridCol w="4216477"/>
              </a:tblGrid>
              <a:tr h="0"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Arial Black" pitchFamily="34" charset="0"/>
                        </a:rPr>
                        <a:t>Трудов стаж</a:t>
                      </a:r>
                      <a:endParaRPr lang="bg-BG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Arial Black" pitchFamily="34" charset="0"/>
                        </a:rPr>
                        <a:t>29г. и</a:t>
                      </a:r>
                      <a:r>
                        <a:rPr lang="bg-BG" baseline="0" dirty="0" smtClean="0">
                          <a:latin typeface="Arial Black" pitchFamily="34" charset="0"/>
                        </a:rPr>
                        <a:t> 7</a:t>
                      </a:r>
                      <a:r>
                        <a:rPr lang="bg-BG" dirty="0" smtClean="0">
                          <a:latin typeface="Arial Black" pitchFamily="34" charset="0"/>
                        </a:rPr>
                        <a:t>м.</a:t>
                      </a:r>
                      <a:endParaRPr lang="bg-BG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372079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Дати (от-до)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r>
                        <a:rPr lang="bg-BG" dirty="0" smtClean="0"/>
                        <a:t>г.</a:t>
                      </a:r>
                      <a:r>
                        <a:rPr lang="bg-BG" baseline="0" dirty="0" smtClean="0"/>
                        <a:t> – до момента</a:t>
                      </a:r>
                      <a:endParaRPr lang="bg-BG" dirty="0"/>
                    </a:p>
                  </a:txBody>
                  <a:tcPr/>
                </a:tc>
              </a:tr>
              <a:tr h="61878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Име и адрес на работодателя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НУ“</a:t>
                      </a:r>
                      <a:r>
                        <a:rPr lang="bg-BG" dirty="0" err="1" smtClean="0"/>
                        <a:t>Св</a:t>
                      </a:r>
                      <a:r>
                        <a:rPr lang="bg-BG" dirty="0" smtClean="0"/>
                        <a:t> .</a:t>
                      </a:r>
                      <a:r>
                        <a:rPr lang="bg-BG" dirty="0" err="1" smtClean="0"/>
                        <a:t>св</a:t>
                      </a:r>
                      <a:r>
                        <a:rPr lang="bg-BG" dirty="0" smtClean="0"/>
                        <a:t>.</a:t>
                      </a:r>
                      <a:r>
                        <a:rPr lang="bg-BG" baseline="0" dirty="0" smtClean="0"/>
                        <a:t> Кирил и Методий</a:t>
                      </a:r>
                      <a:r>
                        <a:rPr lang="bg-BG" dirty="0" smtClean="0"/>
                        <a:t>“, гр. Тополовград</a:t>
                      </a:r>
                      <a:endParaRPr lang="bg-BG" dirty="0"/>
                    </a:p>
                  </a:txBody>
                  <a:tcPr/>
                </a:tc>
              </a:tr>
              <a:tr h="642217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Вид на дейността</a:t>
                      </a:r>
                      <a:r>
                        <a:rPr lang="bg-BG" baseline="0" dirty="0" smtClean="0"/>
                        <a:t> или сферата на работа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образование</a:t>
                      </a:r>
                      <a:endParaRPr lang="bg-BG" dirty="0"/>
                    </a:p>
                  </a:txBody>
                  <a:tcPr/>
                </a:tc>
              </a:tr>
              <a:tr h="372079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Заемана длъжност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Старши учител в начален етап-</a:t>
                      </a:r>
                      <a:r>
                        <a:rPr lang="bg-BG" baseline="0" dirty="0" smtClean="0"/>
                        <a:t>преподавател по английски език.</a:t>
                      </a:r>
                      <a:endParaRPr lang="bg-BG" dirty="0"/>
                    </a:p>
                  </a:txBody>
                  <a:tcPr/>
                </a:tc>
              </a:tr>
              <a:tr h="917453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Основни дейности и отговорности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Преподавателски, обучение и възпитание на ученици от начален етап</a:t>
                      </a:r>
                      <a:endParaRPr lang="bg-BG" dirty="0"/>
                    </a:p>
                  </a:txBody>
                  <a:tcPr/>
                </a:tc>
              </a:tr>
              <a:tr h="372079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Дати (от-до)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bg-BG" dirty="0" smtClean="0">
                          <a:latin typeface="Arial" pitchFamily="34" charset="0"/>
                          <a:cs typeface="Arial" pitchFamily="34" charset="0"/>
                        </a:rPr>
                        <a:t>г.</a:t>
                      </a:r>
                      <a:r>
                        <a:rPr lang="bg-BG" baseline="0" dirty="0" smtClean="0">
                          <a:latin typeface="Arial" pitchFamily="34" charset="0"/>
                          <a:cs typeface="Arial" pitchFamily="34" charset="0"/>
                        </a:rPr>
                        <a:t> – 200</a:t>
                      </a:r>
                      <a:r>
                        <a:rPr lang="en-US" baseline="0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r>
                        <a:rPr lang="bg-BG" baseline="0" dirty="0" smtClean="0">
                          <a:latin typeface="Arial" pitchFamily="34" charset="0"/>
                          <a:cs typeface="Arial" pitchFamily="34" charset="0"/>
                        </a:rPr>
                        <a:t>г. </a:t>
                      </a:r>
                      <a:endParaRPr lang="bg-BG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2079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Име и адрес на работодателя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ОУ“Христо Ботев“, с. Радовец</a:t>
                      </a:r>
                      <a:endParaRPr lang="bg-BG" dirty="0"/>
                    </a:p>
                  </a:txBody>
                  <a:tcPr/>
                </a:tc>
              </a:tr>
              <a:tr h="642217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Вид на дейността</a:t>
                      </a:r>
                      <a:r>
                        <a:rPr lang="bg-BG" baseline="0" dirty="0" smtClean="0"/>
                        <a:t> или сферата на работа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образование</a:t>
                      </a:r>
                      <a:endParaRPr lang="bg-BG" dirty="0"/>
                    </a:p>
                  </a:txBody>
                  <a:tcPr/>
                </a:tc>
              </a:tr>
              <a:tr h="372079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Заемана длъжност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учител в начален етап</a:t>
                      </a:r>
                      <a:endParaRPr lang="bg-BG" dirty="0"/>
                    </a:p>
                  </a:txBody>
                  <a:tcPr/>
                </a:tc>
              </a:tr>
              <a:tr h="917453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Основни дейности и отговорности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Преподавателски, обучение и възпитание на ученици от начален етап</a:t>
                      </a:r>
                      <a:endParaRPr lang="bg-BG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728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546346"/>
              </p:ext>
            </p:extLst>
          </p:nvPr>
        </p:nvGraphicFramePr>
        <p:xfrm>
          <a:off x="467544" y="908719"/>
          <a:ext cx="7704856" cy="5536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8379"/>
                <a:gridCol w="4216477"/>
              </a:tblGrid>
              <a:tr h="359378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Дати (от-до)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Arial" pitchFamily="34" charset="0"/>
                          <a:cs typeface="Arial" pitchFamily="34" charset="0"/>
                        </a:rPr>
                        <a:t>2005</a:t>
                      </a:r>
                      <a:r>
                        <a:rPr lang="bg-BG" dirty="0" smtClean="0"/>
                        <a:t>г.</a:t>
                      </a:r>
                      <a:r>
                        <a:rPr lang="bg-BG" baseline="0" dirty="0" smtClean="0"/>
                        <a:t> – </a:t>
                      </a:r>
                      <a:r>
                        <a:rPr lang="bg-BG" baseline="0" dirty="0" smtClean="0">
                          <a:latin typeface="Arial" pitchFamily="34" charset="0"/>
                          <a:cs typeface="Arial" pitchFamily="34" charset="0"/>
                        </a:rPr>
                        <a:t>2006г.</a:t>
                      </a:r>
                      <a:endParaRPr lang="bg-BG" dirty="0"/>
                    </a:p>
                  </a:txBody>
                  <a:tcPr/>
                </a:tc>
              </a:tr>
              <a:tr h="38633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Име и адрес на работодателя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ОУ“Христо Ботев“, с. Синапово</a:t>
                      </a:r>
                      <a:endParaRPr lang="bg-BG" dirty="0"/>
                    </a:p>
                  </a:txBody>
                  <a:tcPr/>
                </a:tc>
              </a:tr>
              <a:tr h="66682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Вид на дейността</a:t>
                      </a:r>
                      <a:r>
                        <a:rPr lang="bg-BG" baseline="0" dirty="0" smtClean="0"/>
                        <a:t> или сферата на работа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образование</a:t>
                      </a:r>
                      <a:endParaRPr lang="bg-BG" dirty="0"/>
                    </a:p>
                  </a:txBody>
                  <a:tcPr/>
                </a:tc>
              </a:tr>
              <a:tr h="38633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Заемана длъжност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учител в начален етап</a:t>
                      </a:r>
                      <a:endParaRPr lang="bg-BG" dirty="0"/>
                    </a:p>
                  </a:txBody>
                  <a:tcPr/>
                </a:tc>
              </a:tr>
              <a:tr h="952607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Основни дейности и отговорности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Преподавателски, обучение и възпитание на ученици от начален етап</a:t>
                      </a:r>
                      <a:endParaRPr lang="bg-BG" dirty="0"/>
                    </a:p>
                  </a:txBody>
                  <a:tcPr/>
                </a:tc>
              </a:tr>
              <a:tr h="38633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Дати (от-до)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Arial" pitchFamily="34" charset="0"/>
                          <a:cs typeface="Arial" pitchFamily="34" charset="0"/>
                        </a:rPr>
                        <a:t>2004г.-2005г.</a:t>
                      </a:r>
                      <a:endParaRPr lang="bg-BG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633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Име и адрес на работодателя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НУ“Христо Ботев“, с. Орлов дол</a:t>
                      </a:r>
                      <a:endParaRPr lang="bg-BG" dirty="0"/>
                    </a:p>
                  </a:txBody>
                  <a:tcPr/>
                </a:tc>
              </a:tr>
              <a:tr h="66682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Вид на дейността</a:t>
                      </a:r>
                      <a:r>
                        <a:rPr lang="bg-BG" baseline="0" dirty="0" smtClean="0"/>
                        <a:t> или сферата на работа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образование</a:t>
                      </a:r>
                      <a:endParaRPr lang="bg-BG" dirty="0"/>
                    </a:p>
                  </a:txBody>
                  <a:tcPr/>
                </a:tc>
              </a:tr>
              <a:tr h="38633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Заемана длъжност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възпитател в начален етап</a:t>
                      </a:r>
                      <a:endParaRPr lang="bg-BG" dirty="0"/>
                    </a:p>
                  </a:txBody>
                  <a:tcPr/>
                </a:tc>
              </a:tr>
              <a:tr h="952607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Основни дейности и отговорности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Преподавателски, обучение и възпитание на ученици от начален етап</a:t>
                      </a:r>
                      <a:endParaRPr lang="bg-BG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567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373559"/>
              </p:ext>
            </p:extLst>
          </p:nvPr>
        </p:nvGraphicFramePr>
        <p:xfrm>
          <a:off x="827584" y="764704"/>
          <a:ext cx="7704856" cy="5760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8379"/>
                <a:gridCol w="4216477"/>
              </a:tblGrid>
              <a:tr h="337538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Дати (от-до)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Arial" pitchFamily="34" charset="0"/>
                          <a:cs typeface="Arial" pitchFamily="34" charset="0"/>
                        </a:rPr>
                        <a:t>2002</a:t>
                      </a:r>
                      <a:r>
                        <a:rPr lang="bg-BG" dirty="0" smtClean="0"/>
                        <a:t>г.</a:t>
                      </a:r>
                      <a:r>
                        <a:rPr lang="bg-BG" baseline="0" dirty="0" smtClean="0"/>
                        <a:t> – </a:t>
                      </a:r>
                      <a:r>
                        <a:rPr lang="bg-BG" baseline="0" dirty="0" smtClean="0">
                          <a:latin typeface="Arial" pitchFamily="34" charset="0"/>
                          <a:cs typeface="Arial" pitchFamily="34" charset="0"/>
                        </a:rPr>
                        <a:t>2004г.</a:t>
                      </a:r>
                      <a:endParaRPr lang="bg-BG" dirty="0"/>
                    </a:p>
                  </a:txBody>
                  <a:tcPr/>
                </a:tc>
              </a:tr>
              <a:tr h="337538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Име и адрес на работодателя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ОУ“Бачо</a:t>
                      </a:r>
                      <a:r>
                        <a:rPr lang="bg-BG" baseline="0" dirty="0" smtClean="0"/>
                        <a:t> Киро</a:t>
                      </a:r>
                      <a:r>
                        <a:rPr lang="bg-BG" dirty="0" smtClean="0"/>
                        <a:t>“,</a:t>
                      </a:r>
                      <a:r>
                        <a:rPr lang="bg-BG" baseline="0" dirty="0" smtClean="0"/>
                        <a:t> с. Мрамор</a:t>
                      </a:r>
                      <a:endParaRPr lang="bg-BG" dirty="0"/>
                    </a:p>
                  </a:txBody>
                  <a:tcPr/>
                </a:tc>
              </a:tr>
              <a:tr h="590691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Вид на дейността</a:t>
                      </a:r>
                      <a:r>
                        <a:rPr lang="bg-BG" baseline="0" dirty="0" smtClean="0"/>
                        <a:t> или сферата на работа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образование</a:t>
                      </a:r>
                      <a:endParaRPr lang="bg-BG" dirty="0"/>
                    </a:p>
                  </a:txBody>
                  <a:tcPr/>
                </a:tc>
              </a:tr>
              <a:tr h="337538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Заемана длъжност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учител в начален етап</a:t>
                      </a:r>
                      <a:endParaRPr lang="bg-BG" dirty="0"/>
                    </a:p>
                  </a:txBody>
                  <a:tcPr/>
                </a:tc>
              </a:tr>
              <a:tr h="843844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Основни дейности и отговорности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Преподавателски, обучение и възпитание на ученици от начален етап</a:t>
                      </a:r>
                      <a:endParaRPr lang="bg-BG" dirty="0"/>
                    </a:p>
                  </a:txBody>
                  <a:tcPr/>
                </a:tc>
              </a:tr>
              <a:tr h="337538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Дати (от-до)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>
                          <a:latin typeface="Arial" pitchFamily="34" charset="0"/>
                          <a:cs typeface="Arial" pitchFamily="34" charset="0"/>
                        </a:rPr>
                        <a:t>2001г.-2002г.</a:t>
                      </a:r>
                      <a:endParaRPr lang="bg-BG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90691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Име и адрес на работодателя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ОУ“Иван</a:t>
                      </a:r>
                      <a:r>
                        <a:rPr lang="bg-BG" baseline="0" dirty="0" smtClean="0"/>
                        <a:t> Вазов</a:t>
                      </a:r>
                      <a:r>
                        <a:rPr lang="bg-BG" dirty="0" smtClean="0"/>
                        <a:t>“, с. Устрем</a:t>
                      </a:r>
                    </a:p>
                    <a:p>
                      <a:r>
                        <a:rPr lang="bg-BG" dirty="0" smtClean="0"/>
                        <a:t>гр. Тополовград</a:t>
                      </a:r>
                      <a:endParaRPr lang="bg-BG" dirty="0"/>
                    </a:p>
                  </a:txBody>
                  <a:tcPr/>
                </a:tc>
              </a:tr>
              <a:tr h="590691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Вид на дейността</a:t>
                      </a:r>
                      <a:r>
                        <a:rPr lang="bg-BG" baseline="0" dirty="0" smtClean="0"/>
                        <a:t> или сферата на работа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образование</a:t>
                      </a:r>
                      <a:endParaRPr lang="bg-BG" dirty="0"/>
                    </a:p>
                  </a:txBody>
                  <a:tcPr/>
                </a:tc>
              </a:tr>
              <a:tr h="337538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Заемана длъжност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Учител</a:t>
                      </a:r>
                      <a:r>
                        <a:rPr lang="bg-BG" baseline="0" dirty="0" smtClean="0"/>
                        <a:t> в начален етап</a:t>
                      </a:r>
                      <a:endParaRPr lang="bg-BG" dirty="0"/>
                    </a:p>
                  </a:txBody>
                  <a:tcPr/>
                </a:tc>
              </a:tr>
              <a:tr h="1096997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Основни дейности и отговорности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Планиране, организация и провеждане на образователно-възпитателен процес  </a:t>
                      </a:r>
                      <a:endParaRPr lang="bg-BG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888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00100" y="1428736"/>
          <a:ext cx="750099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28"/>
                <a:gridCol w="3500462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dirty="0" smtClean="0"/>
                        <a:t>Дати (от-до)</a:t>
                      </a:r>
                    </a:p>
                    <a:p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1994</a:t>
                      </a:r>
                      <a:r>
                        <a:rPr lang="bg-BG" baseline="0" dirty="0" smtClean="0"/>
                        <a:t> - 2001</a:t>
                      </a:r>
                      <a:endParaRPr lang="bg-B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bg-BG" dirty="0" smtClean="0"/>
                        <a:t> Име и адрес на работодателя</a:t>
                      </a:r>
                    </a:p>
                    <a:p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dirty="0" smtClean="0"/>
                        <a:t>ОУ“Христо Ботев“, с. Хлябово</a:t>
                      </a:r>
                    </a:p>
                    <a:p>
                      <a:endParaRPr lang="bg-BG" dirty="0"/>
                    </a:p>
                  </a:txBody>
                  <a:tcPr/>
                </a:tc>
              </a:tr>
              <a:tr h="10058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bg-BG" dirty="0" smtClean="0"/>
                        <a:t>  Вид на дейността</a:t>
                      </a:r>
                      <a:r>
                        <a:rPr lang="bg-BG" baseline="0" dirty="0" smtClean="0"/>
                        <a:t> или сферата на       работа</a:t>
                      </a:r>
                      <a:endParaRPr lang="bg-BG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bg-BG" dirty="0" smtClean="0"/>
                    </a:p>
                    <a:p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dirty="0" smtClean="0"/>
                        <a:t>образование</a:t>
                      </a:r>
                    </a:p>
                    <a:p>
                      <a:endParaRPr lang="bg-B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91440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dirty="0" smtClean="0"/>
                        <a:t> </a:t>
                      </a:r>
                      <a:r>
                        <a:rPr lang="bg-BG" dirty="0" smtClean="0"/>
                        <a:t>Заемана длъжност</a:t>
                      </a:r>
                      <a:r>
                        <a:rPr lang="en-US" dirty="0" smtClean="0"/>
                        <a:t> </a:t>
                      </a:r>
                      <a:r>
                        <a:rPr lang="bg-BG" dirty="0" smtClean="0"/>
                        <a:t> </a:t>
                      </a:r>
                    </a:p>
                    <a:p>
                      <a:pPr algn="l"/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dirty="0" smtClean="0"/>
                        <a:t>учител в начален етап</a:t>
                      </a:r>
                    </a:p>
                    <a:p>
                      <a:endParaRPr lang="bg-B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bg-BG" dirty="0" smtClean="0"/>
                        <a:t> Основни дейности и отговорности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Планиране</a:t>
                      </a:r>
                      <a:r>
                        <a:rPr kumimoji="0"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организация и </a:t>
                      </a:r>
                      <a:r>
                        <a:rPr kumimoji="0"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провеждане</a:t>
                      </a:r>
                      <a:r>
                        <a:rPr kumimoji="0"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kumimoji="0"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образователно-възпитателен</a:t>
                      </a:r>
                      <a:r>
                        <a:rPr kumimoji="0"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процес</a:t>
                      </a:r>
                      <a:r>
                        <a:rPr kumimoji="0"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bg-BG" dirty="0" smtClean="0"/>
                    </a:p>
                    <a:p>
                      <a:endParaRPr lang="bg-BG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20112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bg-BG" sz="3200" dirty="0" smtClean="0">
                <a:latin typeface="Arial Black" pitchFamily="34" charset="0"/>
              </a:rPr>
              <a:t>ОБРАЗОВАНИЕ </a:t>
            </a:r>
            <a:endParaRPr lang="bg-BG" sz="3200" dirty="0">
              <a:latin typeface="Arial Black" pitchFamily="34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90474"/>
              </p:ext>
            </p:extLst>
          </p:nvPr>
        </p:nvGraphicFramePr>
        <p:xfrm>
          <a:off x="642910" y="1857364"/>
          <a:ext cx="8001056" cy="443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710"/>
                <a:gridCol w="4786346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ВУЗ/Училище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Специалност</a:t>
                      </a:r>
                      <a:endParaRPr lang="bg-BG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bg-BG" dirty="0" smtClean="0"/>
                        <a:t>ПУ</a:t>
                      </a:r>
                      <a:r>
                        <a:rPr lang="bg-BG" baseline="0" dirty="0" smtClean="0"/>
                        <a:t> “Паисий Хилендарски”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Начална</a:t>
                      </a:r>
                      <a:r>
                        <a:rPr lang="en-US" dirty="0" smtClean="0"/>
                        <a:t> </a:t>
                      </a:r>
                      <a:r>
                        <a:rPr lang="bg-BG" dirty="0" smtClean="0"/>
                        <a:t>училищна</a:t>
                      </a:r>
                      <a:r>
                        <a:rPr lang="bg-BG" baseline="0" dirty="0" smtClean="0"/>
                        <a:t> педагогика – магистър</a:t>
                      </a:r>
                    </a:p>
                    <a:p>
                      <a:r>
                        <a:rPr lang="bg-BG" baseline="0" dirty="0" smtClean="0"/>
                        <a:t>1987/1991 г.</a:t>
                      </a:r>
                      <a:endParaRPr lang="bg-BG" dirty="0" smtClean="0"/>
                    </a:p>
                  </a:txBody>
                  <a:tcPr/>
                </a:tc>
              </a:tr>
              <a:tr h="1872208">
                <a:tc>
                  <a:txBody>
                    <a:bodyPr/>
                    <a:lstStyle/>
                    <a:p>
                      <a:r>
                        <a:rPr lang="bg-BG" dirty="0" smtClean="0"/>
                        <a:t>Шуменски</a:t>
                      </a:r>
                      <a:r>
                        <a:rPr lang="bg-BG" baseline="0" dirty="0" smtClean="0"/>
                        <a:t> университет</a:t>
                      </a:r>
                    </a:p>
                    <a:p>
                      <a:endParaRPr lang="bg-BG" baseline="0" dirty="0" smtClean="0"/>
                    </a:p>
                    <a:p>
                      <a:endParaRPr lang="bg-BG" baseline="0" dirty="0" smtClean="0"/>
                    </a:p>
                    <a:p>
                      <a:endParaRPr lang="bg-BG" baseline="0" dirty="0" smtClean="0"/>
                    </a:p>
                    <a:p>
                      <a:r>
                        <a:rPr lang="bg-BG" baseline="0" dirty="0" smtClean="0"/>
                        <a:t>Тракийски университет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aseline="0" dirty="0" smtClean="0"/>
                        <a:t>Свидетелство за професионална квалификация- учител по английски език в начален етап.</a:t>
                      </a:r>
                    </a:p>
                    <a:p>
                      <a:endParaRPr lang="bg-BG" baseline="0" dirty="0" smtClean="0"/>
                    </a:p>
                    <a:p>
                      <a:r>
                        <a:rPr lang="bg-BG" baseline="0" dirty="0" smtClean="0"/>
                        <a:t>Свидетелство за професионално – педагогическа специализация по </a:t>
                      </a:r>
                      <a:r>
                        <a:rPr lang="bg-BG" baseline="0" dirty="0" err="1" smtClean="0"/>
                        <a:t>чуждоезиково</a:t>
                      </a:r>
                      <a:r>
                        <a:rPr lang="bg-BG" baseline="0" dirty="0" smtClean="0"/>
                        <a:t> обучение – </a:t>
                      </a:r>
                      <a:r>
                        <a:rPr lang="bg-BG" baseline="0" smtClean="0"/>
                        <a:t>английски език.</a:t>
                      </a:r>
                      <a:endParaRPr lang="bg-BG" baseline="0" dirty="0" smtClean="0"/>
                    </a:p>
                    <a:p>
                      <a:endParaRPr lang="bg-BG" baseline="0" dirty="0" smtClean="0"/>
                    </a:p>
                    <a:p>
                      <a:endParaRPr lang="bg-BG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89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907</TotalTime>
  <Words>1287</Words>
  <Application>Microsoft Office PowerPoint</Application>
  <PresentationFormat>Презентация на цял екран (4:3)</PresentationFormat>
  <Paragraphs>268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26</vt:i4>
      </vt:variant>
    </vt:vector>
  </HeadingPairs>
  <TitlesOfParts>
    <vt:vector size="27" baseType="lpstr">
      <vt:lpstr>Flow</vt:lpstr>
      <vt:lpstr>              Професионално портфолио на Мариана Георгиева Арабаджиева  старши учител   в НУ“Св. Св. Кирил и Методий “,гр. Тополовград</vt:lpstr>
      <vt:lpstr>Начално  училище „Св. Св. Кирил и Методий“, град Тополовград, обл. Хасково</vt:lpstr>
      <vt:lpstr>Учителското портфолио – знак за качество на педагогическата дейност </vt:lpstr>
      <vt:lpstr>Автобиография(CV) 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ОБРАЗОВАНИЕ </vt:lpstr>
      <vt:lpstr>ОБУЧЕНИЯ И КВАЛИФИКАЦИИ</vt:lpstr>
      <vt:lpstr> ОБУЧЕНИЯ И КВАЛИФИКАЦИИ</vt:lpstr>
      <vt:lpstr> ОБУЧЕНИЯ И КВАЛИФИКАЦИИ</vt:lpstr>
      <vt:lpstr> ОБУЧЕНИЯ И КВАЛИФИКАЦИИ</vt:lpstr>
      <vt:lpstr> ОБУЧЕНИЯ И КВАЛИФИКАЦИИ</vt:lpstr>
      <vt:lpstr>ЛИЧНИ УМЕНИЯ И КОМПЕТЕНЦИИ</vt:lpstr>
      <vt:lpstr>Презентация на PowerPoint</vt:lpstr>
      <vt:lpstr>ФИЛОСОФИЯ НА УЧИТЕЛЯ</vt:lpstr>
      <vt:lpstr>УЧИЛИЩЕТО ТРЯБВА ДА СЕ ПРЕВЪРНЕ В МЯСТО, КЪДЕТО:</vt:lpstr>
      <vt:lpstr>В СЪВРЕМЕННАТА КЛАСНА СТАЯ</vt:lpstr>
      <vt:lpstr>МЕТОДИ,ФОРМИ И СРЕДСТВА НА ПРЕПОДАВАНЕ</vt:lpstr>
      <vt:lpstr>УЧЕБНИ ПОСТИЖЕНИЯ</vt:lpstr>
      <vt:lpstr>Материали, които съм разработвала</vt:lpstr>
      <vt:lpstr>                         Приложение </vt:lpstr>
      <vt:lpstr>Приложение</vt:lpstr>
      <vt:lpstr>Презентация на PowerPoint</vt:lpstr>
      <vt:lpstr>Благодаря!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kj</dc:title>
  <dc:creator>Mimi</dc:creator>
  <cp:lastModifiedBy>user</cp:lastModifiedBy>
  <cp:revision>107</cp:revision>
  <dcterms:created xsi:type="dcterms:W3CDTF">2013-08-23T17:45:14Z</dcterms:created>
  <dcterms:modified xsi:type="dcterms:W3CDTF">2026-07-23T13:47:14Z</dcterms:modified>
</cp:coreProperties>
</file>